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20" r:id="rId5"/>
    <p:sldMasterId id="2147483732" r:id="rId6"/>
    <p:sldMasterId id="2147483744" r:id="rId7"/>
    <p:sldMasterId id="2147483756" r:id="rId8"/>
    <p:sldMasterId id="2147483768" r:id="rId9"/>
    <p:sldMasterId id="2147483780" r:id="rId10"/>
    <p:sldMasterId id="2147483792" r:id="rId11"/>
    <p:sldMasterId id="2147483804" r:id="rId12"/>
    <p:sldMasterId id="2147483816" r:id="rId13"/>
    <p:sldMasterId id="2147483828" r:id="rId14"/>
    <p:sldMasterId id="2147483840" r:id="rId15"/>
    <p:sldMasterId id="2147483852" r:id="rId16"/>
    <p:sldMasterId id="2147483864" r:id="rId17"/>
    <p:sldMasterId id="2147483876" r:id="rId18"/>
    <p:sldMasterId id="2147483888" r:id="rId19"/>
    <p:sldMasterId id="2147483900" r:id="rId20"/>
    <p:sldMasterId id="2147483912" r:id="rId21"/>
    <p:sldMasterId id="2147483924" r:id="rId22"/>
    <p:sldMasterId id="2147483936" r:id="rId23"/>
    <p:sldMasterId id="2147483948" r:id="rId24"/>
    <p:sldMasterId id="2147483960" r:id="rId25"/>
  </p:sldMasterIdLst>
  <p:notesMasterIdLst>
    <p:notesMasterId r:id="rId121"/>
  </p:notesMasterIdLst>
  <p:sldIdLst>
    <p:sldId id="259" r:id="rId26"/>
    <p:sldId id="261" r:id="rId27"/>
    <p:sldId id="327" r:id="rId28"/>
    <p:sldId id="321" r:id="rId29"/>
    <p:sldId id="325" r:id="rId30"/>
    <p:sldId id="326" r:id="rId31"/>
    <p:sldId id="263" r:id="rId32"/>
    <p:sldId id="264" r:id="rId33"/>
    <p:sldId id="265" r:id="rId34"/>
    <p:sldId id="266" r:id="rId35"/>
    <p:sldId id="267" r:id="rId36"/>
    <p:sldId id="332" r:id="rId37"/>
    <p:sldId id="334" r:id="rId38"/>
    <p:sldId id="328" r:id="rId39"/>
    <p:sldId id="329" r:id="rId40"/>
    <p:sldId id="330" r:id="rId41"/>
    <p:sldId id="331" r:id="rId42"/>
    <p:sldId id="333" r:id="rId43"/>
    <p:sldId id="270" r:id="rId44"/>
    <p:sldId id="271" r:id="rId45"/>
    <p:sldId id="272" r:id="rId46"/>
    <p:sldId id="273" r:id="rId47"/>
    <p:sldId id="275" r:id="rId48"/>
    <p:sldId id="268" r:id="rId49"/>
    <p:sldId id="260" r:id="rId50"/>
    <p:sldId id="278" r:id="rId51"/>
    <p:sldId id="335" r:id="rId52"/>
    <p:sldId id="336" r:id="rId53"/>
    <p:sldId id="338" r:id="rId54"/>
    <p:sldId id="339" r:id="rId55"/>
    <p:sldId id="279" r:id="rId56"/>
    <p:sldId id="322" r:id="rId57"/>
    <p:sldId id="324" r:id="rId58"/>
    <p:sldId id="282" r:id="rId59"/>
    <p:sldId id="283" r:id="rId60"/>
    <p:sldId id="285" r:id="rId61"/>
    <p:sldId id="286" r:id="rId62"/>
    <p:sldId id="287" r:id="rId63"/>
    <p:sldId id="288" r:id="rId64"/>
    <p:sldId id="289" r:id="rId65"/>
    <p:sldId id="290" r:id="rId66"/>
    <p:sldId id="291" r:id="rId67"/>
    <p:sldId id="292" r:id="rId68"/>
    <p:sldId id="293" r:id="rId69"/>
    <p:sldId id="294" r:id="rId70"/>
    <p:sldId id="295" r:id="rId71"/>
    <p:sldId id="340" r:id="rId72"/>
    <p:sldId id="341" r:id="rId73"/>
    <p:sldId id="342" r:id="rId74"/>
    <p:sldId id="344" r:id="rId75"/>
    <p:sldId id="352" r:id="rId76"/>
    <p:sldId id="353" r:id="rId77"/>
    <p:sldId id="350" r:id="rId78"/>
    <p:sldId id="351" r:id="rId79"/>
    <p:sldId id="345" r:id="rId80"/>
    <p:sldId id="346" r:id="rId81"/>
    <p:sldId id="347" r:id="rId82"/>
    <p:sldId id="348" r:id="rId83"/>
    <p:sldId id="349" r:id="rId84"/>
    <p:sldId id="298" r:id="rId85"/>
    <p:sldId id="299" r:id="rId86"/>
    <p:sldId id="300" r:id="rId87"/>
    <p:sldId id="320" r:id="rId88"/>
    <p:sldId id="337" r:id="rId89"/>
    <p:sldId id="301" r:id="rId90"/>
    <p:sldId id="366" r:id="rId91"/>
    <p:sldId id="365" r:id="rId92"/>
    <p:sldId id="364" r:id="rId93"/>
    <p:sldId id="355" r:id="rId94"/>
    <p:sldId id="357" r:id="rId95"/>
    <p:sldId id="356" r:id="rId96"/>
    <p:sldId id="358" r:id="rId97"/>
    <p:sldId id="359" r:id="rId98"/>
    <p:sldId id="361" r:id="rId99"/>
    <p:sldId id="362" r:id="rId100"/>
    <p:sldId id="363" r:id="rId101"/>
    <p:sldId id="360" r:id="rId102"/>
    <p:sldId id="302" r:id="rId103"/>
    <p:sldId id="303" r:id="rId104"/>
    <p:sldId id="304" r:id="rId105"/>
    <p:sldId id="305" r:id="rId106"/>
    <p:sldId id="306" r:id="rId107"/>
    <p:sldId id="307" r:id="rId108"/>
    <p:sldId id="308" r:id="rId109"/>
    <p:sldId id="309" r:id="rId110"/>
    <p:sldId id="310" r:id="rId111"/>
    <p:sldId id="311" r:id="rId112"/>
    <p:sldId id="312" r:id="rId113"/>
    <p:sldId id="313" r:id="rId114"/>
    <p:sldId id="314" r:id="rId115"/>
    <p:sldId id="315" r:id="rId116"/>
    <p:sldId id="316" r:id="rId117"/>
    <p:sldId id="317" r:id="rId118"/>
    <p:sldId id="318" r:id="rId119"/>
    <p:sldId id="319" r:id="rId1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1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117" Type="http://schemas.openxmlformats.org/officeDocument/2006/relationships/slide" Target="slides/slide92.xml"/><Relationship Id="rId21" Type="http://schemas.openxmlformats.org/officeDocument/2006/relationships/slideMaster" Target="slideMasters/slideMaster21.xml"/><Relationship Id="rId42" Type="http://schemas.openxmlformats.org/officeDocument/2006/relationships/slide" Target="slides/slide17.xml"/><Relationship Id="rId47" Type="http://schemas.openxmlformats.org/officeDocument/2006/relationships/slide" Target="slides/slide22.xml"/><Relationship Id="rId63" Type="http://schemas.openxmlformats.org/officeDocument/2006/relationships/slide" Target="slides/slide38.xml"/><Relationship Id="rId68" Type="http://schemas.openxmlformats.org/officeDocument/2006/relationships/slide" Target="slides/slide43.xml"/><Relationship Id="rId84" Type="http://schemas.openxmlformats.org/officeDocument/2006/relationships/slide" Target="slides/slide59.xml"/><Relationship Id="rId89" Type="http://schemas.openxmlformats.org/officeDocument/2006/relationships/slide" Target="slides/slide64.xml"/><Relationship Id="rId112" Type="http://schemas.openxmlformats.org/officeDocument/2006/relationships/slide" Target="slides/slide87.xml"/><Relationship Id="rId16" Type="http://schemas.openxmlformats.org/officeDocument/2006/relationships/slideMaster" Target="slideMasters/slideMaster16.xml"/><Relationship Id="rId107" Type="http://schemas.openxmlformats.org/officeDocument/2006/relationships/slide" Target="slides/slide82.xml"/><Relationship Id="rId11" Type="http://schemas.openxmlformats.org/officeDocument/2006/relationships/slideMaster" Target="slideMasters/slideMaster11.xml"/><Relationship Id="rId32" Type="http://schemas.openxmlformats.org/officeDocument/2006/relationships/slide" Target="slides/slide7.xml"/><Relationship Id="rId37" Type="http://schemas.openxmlformats.org/officeDocument/2006/relationships/slide" Target="slides/slide12.xml"/><Relationship Id="rId53" Type="http://schemas.openxmlformats.org/officeDocument/2006/relationships/slide" Target="slides/slide28.xml"/><Relationship Id="rId58" Type="http://schemas.openxmlformats.org/officeDocument/2006/relationships/slide" Target="slides/slide33.xml"/><Relationship Id="rId74" Type="http://schemas.openxmlformats.org/officeDocument/2006/relationships/slide" Target="slides/slide49.xml"/><Relationship Id="rId79" Type="http://schemas.openxmlformats.org/officeDocument/2006/relationships/slide" Target="slides/slide54.xml"/><Relationship Id="rId102" Type="http://schemas.openxmlformats.org/officeDocument/2006/relationships/slide" Target="slides/slide77.xml"/><Relationship Id="rId123"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6.xml"/><Relationship Id="rId82" Type="http://schemas.openxmlformats.org/officeDocument/2006/relationships/slide" Target="slides/slide57.xml"/><Relationship Id="rId90" Type="http://schemas.openxmlformats.org/officeDocument/2006/relationships/slide" Target="slides/slide65.xml"/><Relationship Id="rId95" Type="http://schemas.openxmlformats.org/officeDocument/2006/relationships/slide" Target="slides/slide7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77" Type="http://schemas.openxmlformats.org/officeDocument/2006/relationships/slide" Target="slides/slide52.xml"/><Relationship Id="rId100" Type="http://schemas.openxmlformats.org/officeDocument/2006/relationships/slide" Target="slides/slide75.xml"/><Relationship Id="rId105" Type="http://schemas.openxmlformats.org/officeDocument/2006/relationships/slide" Target="slides/slide80.xml"/><Relationship Id="rId113" Type="http://schemas.openxmlformats.org/officeDocument/2006/relationships/slide" Target="slides/slide88.xml"/><Relationship Id="rId118" Type="http://schemas.openxmlformats.org/officeDocument/2006/relationships/slide" Target="slides/slide93.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80" Type="http://schemas.openxmlformats.org/officeDocument/2006/relationships/slide" Target="slides/slide55.xml"/><Relationship Id="rId85" Type="http://schemas.openxmlformats.org/officeDocument/2006/relationships/slide" Target="slides/slide60.xml"/><Relationship Id="rId93" Type="http://schemas.openxmlformats.org/officeDocument/2006/relationships/slide" Target="slides/slide68.xml"/><Relationship Id="rId98" Type="http://schemas.openxmlformats.org/officeDocument/2006/relationships/slide" Target="slides/slide73.xml"/><Relationship Id="rId12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103" Type="http://schemas.openxmlformats.org/officeDocument/2006/relationships/slide" Target="slides/slide78.xml"/><Relationship Id="rId108" Type="http://schemas.openxmlformats.org/officeDocument/2006/relationships/slide" Target="slides/slide83.xml"/><Relationship Id="rId116" Type="http://schemas.openxmlformats.org/officeDocument/2006/relationships/slide" Target="slides/slide91.xml"/><Relationship Id="rId124"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slide" Target="slides/slide50.xml"/><Relationship Id="rId83" Type="http://schemas.openxmlformats.org/officeDocument/2006/relationships/slide" Target="slides/slide58.xml"/><Relationship Id="rId88" Type="http://schemas.openxmlformats.org/officeDocument/2006/relationships/slide" Target="slides/slide63.xml"/><Relationship Id="rId91" Type="http://schemas.openxmlformats.org/officeDocument/2006/relationships/slide" Target="slides/slide66.xml"/><Relationship Id="rId96" Type="http://schemas.openxmlformats.org/officeDocument/2006/relationships/slide" Target="slides/slide71.xml"/><Relationship Id="rId111"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6" Type="http://schemas.openxmlformats.org/officeDocument/2006/relationships/slide" Target="slides/slide81.xml"/><Relationship Id="rId114" Type="http://schemas.openxmlformats.org/officeDocument/2006/relationships/slide" Target="slides/slide89.xml"/><Relationship Id="rId119" Type="http://schemas.openxmlformats.org/officeDocument/2006/relationships/slide" Target="slides/slide94.xml"/><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slide" Target="slides/slide53.xml"/><Relationship Id="rId81" Type="http://schemas.openxmlformats.org/officeDocument/2006/relationships/slide" Target="slides/slide56.xml"/><Relationship Id="rId86" Type="http://schemas.openxmlformats.org/officeDocument/2006/relationships/slide" Target="slides/slide61.xml"/><Relationship Id="rId94" Type="http://schemas.openxmlformats.org/officeDocument/2006/relationships/slide" Target="slides/slide69.xml"/><Relationship Id="rId99" Type="http://schemas.openxmlformats.org/officeDocument/2006/relationships/slide" Target="slides/slide74.xml"/><Relationship Id="rId101" Type="http://schemas.openxmlformats.org/officeDocument/2006/relationships/slide" Target="slides/slide76.xml"/><Relationship Id="rId12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 Id="rId109" Type="http://schemas.openxmlformats.org/officeDocument/2006/relationships/slide" Target="slides/slide84.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6" Type="http://schemas.openxmlformats.org/officeDocument/2006/relationships/slide" Target="slides/slide51.xml"/><Relationship Id="rId97" Type="http://schemas.openxmlformats.org/officeDocument/2006/relationships/slide" Target="slides/slide72.xml"/><Relationship Id="rId104" Type="http://schemas.openxmlformats.org/officeDocument/2006/relationships/slide" Target="slides/slide79.xml"/><Relationship Id="rId120" Type="http://schemas.openxmlformats.org/officeDocument/2006/relationships/slide" Target="slides/slide95.xml"/><Relationship Id="rId125"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6.xml"/><Relationship Id="rId92"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4.xml"/><Relationship Id="rId24" Type="http://schemas.openxmlformats.org/officeDocument/2006/relationships/slideMaster" Target="slideMasters/slideMaster24.xml"/><Relationship Id="rId40" Type="http://schemas.openxmlformats.org/officeDocument/2006/relationships/slide" Target="slides/slide15.xml"/><Relationship Id="rId45" Type="http://schemas.openxmlformats.org/officeDocument/2006/relationships/slide" Target="slides/slide20.xml"/><Relationship Id="rId66" Type="http://schemas.openxmlformats.org/officeDocument/2006/relationships/slide" Target="slides/slide41.xml"/><Relationship Id="rId87" Type="http://schemas.openxmlformats.org/officeDocument/2006/relationships/slide" Target="slides/slide62.xml"/><Relationship Id="rId110" Type="http://schemas.openxmlformats.org/officeDocument/2006/relationships/slide" Target="slides/slide85.xml"/><Relationship Id="rId115" Type="http://schemas.openxmlformats.org/officeDocument/2006/relationships/slide" Target="slides/slide9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9BF493-87ED-4203-B49A-2E6A84602C7E}" type="datetimeFigureOut">
              <a:rPr lang="it-IT" smtClean="0"/>
              <a:t>27/01/2020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7B475B-E762-40EC-923C-2CD111011138}" type="slidenum">
              <a:rPr lang="it-IT" smtClean="0"/>
              <a:t>‹N›</a:t>
            </a:fld>
            <a:endParaRPr lang="it-IT"/>
          </a:p>
        </p:txBody>
      </p:sp>
    </p:spTree>
    <p:extLst>
      <p:ext uri="{BB962C8B-B14F-4D97-AF65-F5344CB8AC3E}">
        <p14:creationId xmlns:p14="http://schemas.microsoft.com/office/powerpoint/2010/main" val="1122955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mtClean="0"/>
          </a:p>
        </p:txBody>
      </p:sp>
      <p:sp>
        <p:nvSpPr>
          <p:cNvPr id="4403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9EC761D-853D-4ED4-8A79-6D77B8A92F8E}" type="slidenum">
              <a:rPr lang="it-IT">
                <a:solidFill>
                  <a:prstClr val="black"/>
                </a:solidFill>
              </a:rPr>
              <a:pPr>
                <a:defRPr/>
              </a:pPr>
              <a:t>19</a:t>
            </a:fld>
            <a:endParaRPr lang="it-IT">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mtClean="0"/>
          </a:p>
        </p:txBody>
      </p:sp>
      <p:sp>
        <p:nvSpPr>
          <p:cNvPr id="4506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514B086-92FF-43C4-97CD-5E346EAC4707}" type="slidenum">
              <a:rPr lang="it-IT">
                <a:solidFill>
                  <a:prstClr val="black"/>
                </a:solidFill>
              </a:rPr>
              <a:pPr>
                <a:defRPr/>
              </a:pPr>
              <a:t>20</a:t>
            </a:fld>
            <a:endParaRPr lang="it-IT">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mtClean="0"/>
          </a:p>
        </p:txBody>
      </p:sp>
      <p:sp>
        <p:nvSpPr>
          <p:cNvPr id="4608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75FE41D-60FE-4CD7-9668-0B9BA7543F5B}" type="slidenum">
              <a:rPr lang="it-IT">
                <a:solidFill>
                  <a:prstClr val="black"/>
                </a:solidFill>
              </a:rPr>
              <a:pPr>
                <a:defRPr/>
              </a:pPr>
              <a:t>21</a:t>
            </a:fld>
            <a:endParaRPr lang="it-IT">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mtClean="0"/>
          </a:p>
        </p:txBody>
      </p:sp>
      <p:sp>
        <p:nvSpPr>
          <p:cNvPr id="4710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15506DB-80E0-4328-B21B-849F9CCB2D41}" type="slidenum">
              <a:rPr lang="it-IT">
                <a:solidFill>
                  <a:prstClr val="black"/>
                </a:solidFill>
              </a:rPr>
              <a:pPr>
                <a:defRPr/>
              </a:pPr>
              <a:t>22</a:t>
            </a:fld>
            <a:endParaRPr lang="it-IT">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mtClean="0"/>
          </a:p>
        </p:txBody>
      </p:sp>
      <p:sp>
        <p:nvSpPr>
          <p:cNvPr id="4813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D453DE8-8B34-431B-B1FA-C7CDF94D1AFE}" type="slidenum">
              <a:rPr lang="it-IT">
                <a:solidFill>
                  <a:prstClr val="black"/>
                </a:solidFill>
              </a:rPr>
              <a:pPr>
                <a:defRPr/>
              </a:pPr>
              <a:t>24</a:t>
            </a:fld>
            <a:endParaRPr lang="it-IT">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12186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3D800E4-D0E8-4D9D-8681-EDDB0D70B6EF}" type="slidenum">
              <a:rPr lang="it-IT">
                <a:solidFill>
                  <a:prstClr val="black"/>
                </a:solidFill>
              </a:rPr>
              <a:pPr eaLnBrk="1" hangingPunct="1"/>
              <a:t>29</a:t>
            </a:fld>
            <a:endParaRPr lang="it-IT">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12083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1581404-8ADE-4A3F-9F93-CD79A45B01C2}" type="slidenum">
              <a:rPr lang="it-IT">
                <a:solidFill>
                  <a:prstClr val="black"/>
                </a:solidFill>
              </a:rPr>
              <a:pPr eaLnBrk="1" hangingPunct="1"/>
              <a:t>33</a:t>
            </a:fld>
            <a:endParaRPr lang="it-IT">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mtClean="0"/>
          </a:p>
        </p:txBody>
      </p:sp>
      <p:sp>
        <p:nvSpPr>
          <p:cNvPr id="7270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49C53C85-85B7-44FD-A05B-ECAC1FB9E5C0}" type="slidenum">
              <a:rPr lang="it-IT">
                <a:solidFill>
                  <a:prstClr val="black"/>
                </a:solidFill>
                <a:cs typeface="Arial" charset="0"/>
              </a:rPr>
              <a:pPr eaLnBrk="1" hangingPunct="1"/>
              <a:t>95</a:t>
            </a:fld>
            <a:endParaRPr lang="it-IT">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C1B4C42-2965-4C78-A639-03D80FF5251B}" type="datetime1">
              <a:rPr lang="it-IT" smtClean="0"/>
              <a:t>27/01/2020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1D90B14-A263-470D-A017-7B6F7DD3F548}" type="datetime1">
              <a:rPr lang="it-IT" smtClean="0"/>
              <a:t>27/01/2020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78101B57-D69E-4A6C-9C14-5548F9617323}"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B15C9AC0-29AA-44BE-A5F7-D15FEB23B60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3119209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87888DC-A1ED-48AD-A832-4B3A301FC589}"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0A31E15-0664-4C2D-97DF-43E9F21C5A3C}"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4475898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3F24C5CD-21EF-4588-9D54-FCEBB384B2D8}"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D2C5F4DE-194F-4A82-9612-986BCDE348F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1487522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4D7B4FE7-4B40-4597-A406-B4F72536AE88}"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CE00661A-3AE5-4C59-9117-39A1AF8C8F8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53778677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73686F43-EE85-4367-A33B-40C0F061C089}" type="datetime1">
              <a:rPr lang="it-IT">
                <a:solidFill>
                  <a:prstClr val="black">
                    <a:tint val="75000"/>
                  </a:prstClr>
                </a:solidFill>
              </a:rPr>
              <a:pPr>
                <a:defRPr/>
              </a:pPr>
              <a:t>27/01/2020</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A60130A1-5B03-455D-BA08-A7D067FA642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2961456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721A9E38-62C4-4ED3-B432-2A9FB66706C8}" type="datetime1">
              <a:rPr lang="it-IT">
                <a:solidFill>
                  <a:prstClr val="black">
                    <a:tint val="75000"/>
                  </a:prstClr>
                </a:solidFill>
              </a:rPr>
              <a:pPr>
                <a:defRPr/>
              </a:pPr>
              <a:t>27/01/2020</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9C561E65-DAE3-49EB-92C5-736BA7FC202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9171187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7149C8AD-6582-4C22-A576-086CCF152B4A}" type="datetime1">
              <a:rPr lang="it-IT">
                <a:solidFill>
                  <a:prstClr val="black">
                    <a:tint val="75000"/>
                  </a:prstClr>
                </a:solidFill>
              </a:rPr>
              <a:pPr>
                <a:defRPr/>
              </a:pPr>
              <a:t>27/01/2020</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D96A4039-03AC-4F6C-8447-71A372B78F7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9895059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B29955E5-762E-430B-B17C-48D3E5D78470}"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0E64B39-9570-401C-8ACA-0748B9D1B4C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1838068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CE8EFB8-4172-4750-A1B3-B99906EB4010}"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11987808-B8A3-4583-A8A7-F6EDF8C3CC3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6448660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E2B6E22-AA67-45D8-B973-9A7427600849}"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772D838-763D-45E2-AEB6-7FE0486993E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24250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9A39D57-5CBA-4E95-83CB-B19ADF2144CB}" type="datetime1">
              <a:rPr lang="it-IT" smtClean="0"/>
              <a:t>27/01/2020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99ACCB3-CA29-4127-876F-C45E14B10300}"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689094F-4F02-4BE1-8855-D232EF95305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4940656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78101B57-D69E-4A6C-9C14-5548F9617323}"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B15C9AC0-29AA-44BE-A5F7-D15FEB23B60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6406798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87888DC-A1ED-48AD-A832-4B3A301FC589}"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0A31E15-0664-4C2D-97DF-43E9F21C5A3C}"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9148137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3F24C5CD-21EF-4588-9D54-FCEBB384B2D8}"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D2C5F4DE-194F-4A82-9612-986BCDE348F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7262619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4D7B4FE7-4B40-4597-A406-B4F72536AE88}"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CE00661A-3AE5-4C59-9117-39A1AF8C8F8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0889916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73686F43-EE85-4367-A33B-40C0F061C089}" type="datetime1">
              <a:rPr lang="it-IT">
                <a:solidFill>
                  <a:prstClr val="black">
                    <a:tint val="75000"/>
                  </a:prstClr>
                </a:solidFill>
              </a:rPr>
              <a:pPr>
                <a:defRPr/>
              </a:pPr>
              <a:t>27/01/2020</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A60130A1-5B03-455D-BA08-A7D067FA642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6217752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721A9E38-62C4-4ED3-B432-2A9FB66706C8}" type="datetime1">
              <a:rPr lang="it-IT">
                <a:solidFill>
                  <a:prstClr val="black">
                    <a:tint val="75000"/>
                  </a:prstClr>
                </a:solidFill>
              </a:rPr>
              <a:pPr>
                <a:defRPr/>
              </a:pPr>
              <a:t>27/01/2020</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9C561E65-DAE3-49EB-92C5-736BA7FC202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0735758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7149C8AD-6582-4C22-A576-086CCF152B4A}" type="datetime1">
              <a:rPr lang="it-IT">
                <a:solidFill>
                  <a:prstClr val="black">
                    <a:tint val="75000"/>
                  </a:prstClr>
                </a:solidFill>
              </a:rPr>
              <a:pPr>
                <a:defRPr/>
              </a:pPr>
              <a:t>27/01/2020</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D96A4039-03AC-4F6C-8447-71A372B78F7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0276797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B29955E5-762E-430B-B17C-48D3E5D78470}"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0E64B39-9570-401C-8ACA-0748B9D1B4C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5683284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CE8EFB8-4172-4750-A1B3-B99906EB4010}"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11987808-B8A3-4583-A8A7-F6EDF8C3CC3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638804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1AE2E867-69B8-4FE9-AFA3-78857409B299}"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4672BCA-A800-4C05-8D55-AACADE54FDB8}"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84446222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E2B6E22-AA67-45D8-B973-9A7427600849}"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772D838-763D-45E2-AEB6-7FE0486993E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35195314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99ACCB3-CA29-4127-876F-C45E14B10300}"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689094F-4F02-4BE1-8855-D232EF95305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5690988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78101B57-D69E-4A6C-9C14-5548F9617323}"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B15C9AC0-29AA-44BE-A5F7-D15FEB23B60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4956164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87888DC-A1ED-48AD-A832-4B3A301FC589}"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0A31E15-0664-4C2D-97DF-43E9F21C5A3C}"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0926804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3F24C5CD-21EF-4588-9D54-FCEBB384B2D8}"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D2C5F4DE-194F-4A82-9612-986BCDE348F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18654564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4D7B4FE7-4B40-4597-A406-B4F72536AE88}"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CE00661A-3AE5-4C59-9117-39A1AF8C8F8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2740795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73686F43-EE85-4367-A33B-40C0F061C089}" type="datetime1">
              <a:rPr lang="it-IT">
                <a:solidFill>
                  <a:prstClr val="black">
                    <a:tint val="75000"/>
                  </a:prstClr>
                </a:solidFill>
              </a:rPr>
              <a:pPr>
                <a:defRPr/>
              </a:pPr>
              <a:t>27/01/2020</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A60130A1-5B03-455D-BA08-A7D067FA642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2821307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721A9E38-62C4-4ED3-B432-2A9FB66706C8}" type="datetime1">
              <a:rPr lang="it-IT">
                <a:solidFill>
                  <a:prstClr val="black">
                    <a:tint val="75000"/>
                  </a:prstClr>
                </a:solidFill>
              </a:rPr>
              <a:pPr>
                <a:defRPr/>
              </a:pPr>
              <a:t>27/01/2020</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9C561E65-DAE3-49EB-92C5-736BA7FC202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5582246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7149C8AD-6582-4C22-A576-086CCF152B4A}" type="datetime1">
              <a:rPr lang="it-IT">
                <a:solidFill>
                  <a:prstClr val="black">
                    <a:tint val="75000"/>
                  </a:prstClr>
                </a:solidFill>
              </a:rPr>
              <a:pPr>
                <a:defRPr/>
              </a:pPr>
              <a:t>27/01/2020</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D96A4039-03AC-4F6C-8447-71A372B78F7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83491462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B29955E5-762E-430B-B17C-48D3E5D78470}"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0E64B39-9570-401C-8ACA-0748B9D1B4C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880148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2F4AEBC-13F5-48FE-9E03-2B2EF935FE9D}"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38BE1BF-38C6-4ED2-B0AA-FF4C0A32F13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85946750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CE8EFB8-4172-4750-A1B3-B99906EB4010}"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11987808-B8A3-4583-A8A7-F6EDF8C3CC3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0118227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E2B6E22-AA67-45D8-B973-9A7427600849}"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772D838-763D-45E2-AEB6-7FE0486993E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28823762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99ACCB3-CA29-4127-876F-C45E14B10300}"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689094F-4F02-4BE1-8855-D232EF95305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35209692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78101B57-D69E-4A6C-9C14-5548F9617323}"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B15C9AC0-29AA-44BE-A5F7-D15FEB23B60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61145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87888DC-A1ED-48AD-A832-4B3A301FC589}"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0A31E15-0664-4C2D-97DF-43E9F21C5A3C}"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13274702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3F24C5CD-21EF-4588-9D54-FCEBB384B2D8}"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D2C5F4DE-194F-4A82-9612-986BCDE348F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78735565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4D7B4FE7-4B40-4597-A406-B4F72536AE88}"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CE00661A-3AE5-4C59-9117-39A1AF8C8F8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60536911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73686F43-EE85-4367-A33B-40C0F061C089}" type="datetime1">
              <a:rPr lang="it-IT">
                <a:solidFill>
                  <a:prstClr val="black">
                    <a:tint val="75000"/>
                  </a:prstClr>
                </a:solidFill>
              </a:rPr>
              <a:pPr>
                <a:defRPr/>
              </a:pPr>
              <a:t>27/01/2020</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A60130A1-5B03-455D-BA08-A7D067FA642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43917983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721A9E38-62C4-4ED3-B432-2A9FB66706C8}" type="datetime1">
              <a:rPr lang="it-IT">
                <a:solidFill>
                  <a:prstClr val="black">
                    <a:tint val="75000"/>
                  </a:prstClr>
                </a:solidFill>
              </a:rPr>
              <a:pPr>
                <a:defRPr/>
              </a:pPr>
              <a:t>27/01/2020</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9C561E65-DAE3-49EB-92C5-736BA7FC202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59349824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7149C8AD-6582-4C22-A576-086CCF152B4A}" type="datetime1">
              <a:rPr lang="it-IT">
                <a:solidFill>
                  <a:prstClr val="black">
                    <a:tint val="75000"/>
                  </a:prstClr>
                </a:solidFill>
              </a:rPr>
              <a:pPr>
                <a:defRPr/>
              </a:pPr>
              <a:t>27/01/2020</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D96A4039-03AC-4F6C-8447-71A372B78F7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663271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2EB7CA46-BDE3-423C-BC7C-3A88DE458071}"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1F4B2BF-C7F7-4186-B690-E2A0A798ED4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13378065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B29955E5-762E-430B-B17C-48D3E5D78470}"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0E64B39-9570-401C-8ACA-0748B9D1B4C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60491724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CE8EFB8-4172-4750-A1B3-B99906EB4010}"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11987808-B8A3-4583-A8A7-F6EDF8C3CC3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21330892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E2B6E22-AA67-45D8-B973-9A7427600849}"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772D838-763D-45E2-AEB6-7FE0486993E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29728920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99ACCB3-CA29-4127-876F-C45E14B10300}"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689094F-4F02-4BE1-8855-D232EF95305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51743320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78101B57-D69E-4A6C-9C14-5548F9617323}"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B15C9AC0-29AA-44BE-A5F7-D15FEB23B60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9443477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87888DC-A1ED-48AD-A832-4B3A301FC589}"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0A31E15-0664-4C2D-97DF-43E9F21C5A3C}"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99171944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3F24C5CD-21EF-4588-9D54-FCEBB384B2D8}"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D2C5F4DE-194F-4A82-9612-986BCDE348F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98804706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4D7B4FE7-4B40-4597-A406-B4F72536AE88}"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CE00661A-3AE5-4C59-9117-39A1AF8C8F8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33445861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73686F43-EE85-4367-A33B-40C0F061C089}" type="datetime1">
              <a:rPr lang="it-IT">
                <a:solidFill>
                  <a:prstClr val="black">
                    <a:tint val="75000"/>
                  </a:prstClr>
                </a:solidFill>
              </a:rPr>
              <a:pPr>
                <a:defRPr/>
              </a:pPr>
              <a:t>27/01/2020</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A60130A1-5B03-455D-BA08-A7D067FA642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19116291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721A9E38-62C4-4ED3-B432-2A9FB66706C8}" type="datetime1">
              <a:rPr lang="it-IT">
                <a:solidFill>
                  <a:prstClr val="black">
                    <a:tint val="75000"/>
                  </a:prstClr>
                </a:solidFill>
              </a:rPr>
              <a:pPr>
                <a:defRPr/>
              </a:pPr>
              <a:t>27/01/2020</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9C561E65-DAE3-49EB-92C5-736BA7FC202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809761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D626D960-368C-4E8B-96A9-ECEBA8515CA5}" type="datetime1">
              <a:rPr lang="it-IT" smtClean="0">
                <a:solidFill>
                  <a:prstClr val="black">
                    <a:tint val="75000"/>
                  </a:prstClr>
                </a:solidFill>
              </a:r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1471C9E7-813A-4846-8C1F-BD8FED6EDF1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2407210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7149C8AD-6582-4C22-A576-086CCF152B4A}" type="datetime1">
              <a:rPr lang="it-IT">
                <a:solidFill>
                  <a:prstClr val="black">
                    <a:tint val="75000"/>
                  </a:prstClr>
                </a:solidFill>
              </a:rPr>
              <a:pPr>
                <a:defRPr/>
              </a:pPr>
              <a:t>27/01/2020</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D96A4039-03AC-4F6C-8447-71A372B78F7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67229786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B29955E5-762E-430B-B17C-48D3E5D78470}"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0E64B39-9570-401C-8ACA-0748B9D1B4C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5194033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CE8EFB8-4172-4750-A1B3-B99906EB4010}"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11987808-B8A3-4583-A8A7-F6EDF8C3CC3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61821661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E2B6E22-AA67-45D8-B973-9A7427600849}"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772D838-763D-45E2-AEB6-7FE0486993E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34485442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99ACCB3-CA29-4127-876F-C45E14B10300}"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689094F-4F02-4BE1-8855-D232EF95305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60287701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78101B57-D69E-4A6C-9C14-5548F9617323}"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B15C9AC0-29AA-44BE-A5F7-D15FEB23B60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10164323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87888DC-A1ED-48AD-A832-4B3A301FC589}"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0A31E15-0664-4C2D-97DF-43E9F21C5A3C}"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3708168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3F24C5CD-21EF-4588-9D54-FCEBB384B2D8}"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D2C5F4DE-194F-4A82-9612-986BCDE348F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48845867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4D7B4FE7-4B40-4597-A406-B4F72536AE88}"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CE00661A-3AE5-4C59-9117-39A1AF8C8F8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11924766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73686F43-EE85-4367-A33B-40C0F061C089}" type="datetime1">
              <a:rPr lang="it-IT">
                <a:solidFill>
                  <a:prstClr val="black">
                    <a:tint val="75000"/>
                  </a:prstClr>
                </a:solidFill>
              </a:rPr>
              <a:pPr>
                <a:defRPr/>
              </a:pPr>
              <a:t>27/01/2020</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A60130A1-5B03-455D-BA08-A7D067FA642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365726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134DB6AE-F154-489B-AAC6-C3D29842B6FF}" type="datetime1">
              <a:rPr lang="it-IT" smtClean="0">
                <a:solidFill>
                  <a:prstClr val="black">
                    <a:tint val="75000"/>
                  </a:prstClr>
                </a:solidFill>
              </a:rPr>
              <a:t>27/01/2020</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58AAD0FA-0A46-4A2B-A291-9123007CCCD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86332691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721A9E38-62C4-4ED3-B432-2A9FB66706C8}" type="datetime1">
              <a:rPr lang="it-IT">
                <a:solidFill>
                  <a:prstClr val="black">
                    <a:tint val="75000"/>
                  </a:prstClr>
                </a:solidFill>
              </a:rPr>
              <a:pPr>
                <a:defRPr/>
              </a:pPr>
              <a:t>27/01/2020</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9C561E65-DAE3-49EB-92C5-736BA7FC202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506647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7149C8AD-6582-4C22-A576-086CCF152B4A}" type="datetime1">
              <a:rPr lang="it-IT">
                <a:solidFill>
                  <a:prstClr val="black">
                    <a:tint val="75000"/>
                  </a:prstClr>
                </a:solidFill>
              </a:rPr>
              <a:pPr>
                <a:defRPr/>
              </a:pPr>
              <a:t>27/01/2020</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D96A4039-03AC-4F6C-8447-71A372B78F7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91486620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B29955E5-762E-430B-B17C-48D3E5D78470}"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0E64B39-9570-401C-8ACA-0748B9D1B4C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13790006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CE8EFB8-4172-4750-A1B3-B99906EB4010}"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11987808-B8A3-4583-A8A7-F6EDF8C3CC3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22000192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E2B6E22-AA67-45D8-B973-9A7427600849}"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772D838-763D-45E2-AEB6-7FE0486993E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96443078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99ACCB3-CA29-4127-876F-C45E14B10300}"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689094F-4F02-4BE1-8855-D232EF95305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47716920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78101B57-D69E-4A6C-9C14-5548F9617323}"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B15C9AC0-29AA-44BE-A5F7-D15FEB23B60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04695524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87888DC-A1ED-48AD-A832-4B3A301FC589}"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0A31E15-0664-4C2D-97DF-43E9F21C5A3C}"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16858452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3F24C5CD-21EF-4588-9D54-FCEBB384B2D8}"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D2C5F4DE-194F-4A82-9612-986BCDE348F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35927607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4D7B4FE7-4B40-4597-A406-B4F72536AE88}"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CE00661A-3AE5-4C59-9117-39A1AF8C8F8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452610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B4315634-1AE4-40D0-A44D-70B1611EDD93}" type="datetime1">
              <a:rPr lang="it-IT" smtClean="0">
                <a:solidFill>
                  <a:prstClr val="black">
                    <a:tint val="75000"/>
                  </a:prstClr>
                </a:solidFill>
              </a:rPr>
              <a:t>27/01/2020</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F46F85B3-5CA1-4BA4-B2D6-C8C28491460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95305727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73686F43-EE85-4367-A33B-40C0F061C089}" type="datetime1">
              <a:rPr lang="it-IT">
                <a:solidFill>
                  <a:prstClr val="black">
                    <a:tint val="75000"/>
                  </a:prstClr>
                </a:solidFill>
              </a:rPr>
              <a:pPr>
                <a:defRPr/>
              </a:pPr>
              <a:t>27/01/2020</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A60130A1-5B03-455D-BA08-A7D067FA642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30921447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721A9E38-62C4-4ED3-B432-2A9FB66706C8}" type="datetime1">
              <a:rPr lang="it-IT">
                <a:solidFill>
                  <a:prstClr val="black">
                    <a:tint val="75000"/>
                  </a:prstClr>
                </a:solidFill>
              </a:rPr>
              <a:pPr>
                <a:defRPr/>
              </a:pPr>
              <a:t>27/01/2020</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9C561E65-DAE3-49EB-92C5-736BA7FC202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77750622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7149C8AD-6582-4C22-A576-086CCF152B4A}" type="datetime1">
              <a:rPr lang="it-IT">
                <a:solidFill>
                  <a:prstClr val="black">
                    <a:tint val="75000"/>
                  </a:prstClr>
                </a:solidFill>
              </a:rPr>
              <a:pPr>
                <a:defRPr/>
              </a:pPr>
              <a:t>27/01/2020</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D96A4039-03AC-4F6C-8447-71A372B78F7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94670392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B29955E5-762E-430B-B17C-48D3E5D78470}"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0E64B39-9570-401C-8ACA-0748B9D1B4C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9303318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CE8EFB8-4172-4750-A1B3-B99906EB4010}"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11987808-B8A3-4583-A8A7-F6EDF8C3CC3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949764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E2B6E22-AA67-45D8-B973-9A7427600849}"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772D838-763D-45E2-AEB6-7FE0486993E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22365709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99ACCB3-CA29-4127-876F-C45E14B10300}"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689094F-4F02-4BE1-8855-D232EF95305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16980036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D2BFCC6-4A1D-430A-AB45-448534D946BC}" type="datetime1">
              <a:rPr lang="it-IT" smtClean="0">
                <a:solidFill>
                  <a:prstClr val="black">
                    <a:tint val="75000"/>
                  </a:prstClr>
                </a:solidFill>
              </a: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9480762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7390654-2159-47C6-8FC1-E4C749A523BF}" type="datetime1">
              <a:rPr lang="it-IT" smtClean="0">
                <a:solidFill>
                  <a:prstClr val="black">
                    <a:tint val="75000"/>
                  </a:prstClr>
                </a:solidFill>
              </a: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3090188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1631046-B02B-4DD5-ACDD-EEB0DB011610}" type="datetime1">
              <a:rPr lang="it-IT" smtClean="0">
                <a:solidFill>
                  <a:prstClr val="black">
                    <a:tint val="75000"/>
                  </a:prstClr>
                </a:solidFill>
              </a: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27860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5FEF0FE3-907A-41EF-9C39-B32DDB3B254C}" type="datetime1">
              <a:rPr lang="it-IT" smtClean="0">
                <a:solidFill>
                  <a:prstClr val="black">
                    <a:tint val="75000"/>
                  </a:prstClr>
                </a:solidFill>
              </a:rPr>
              <a:t>27/01/2020</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72930196-0010-4ACA-97DB-672DD599183C}"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05009702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12C2888-AAC9-41A9-8F04-DADB873305AA}" type="datetime1">
              <a:rPr lang="it-IT" smtClean="0">
                <a:solidFill>
                  <a:prstClr val="black">
                    <a:tint val="75000"/>
                  </a:prstClr>
                </a:solidFill>
              </a:rPr>
              <a:pPr/>
              <a:t>27/01/2020</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2767421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76A0614-C78C-480A-82BA-5A872E4667E9}" type="datetime1">
              <a:rPr lang="it-IT" smtClean="0">
                <a:solidFill>
                  <a:prstClr val="black">
                    <a:tint val="75000"/>
                  </a:prstClr>
                </a:solidFill>
              </a:rPr>
              <a:pPr/>
              <a:t>27/01/2020</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377876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BCD1D17-45B6-4CFA-A20D-C7C14E0A809E}" type="datetime1">
              <a:rPr lang="it-IT" smtClean="0">
                <a:solidFill>
                  <a:prstClr val="black">
                    <a:tint val="75000"/>
                  </a:prstClr>
                </a:solidFill>
              </a:rPr>
              <a:pPr/>
              <a:t>27/01/2020</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3383407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16A0978-625B-4D01-BC7D-E602BDAC74F5}" type="datetime1">
              <a:rPr lang="it-IT" smtClean="0">
                <a:solidFill>
                  <a:prstClr val="black">
                    <a:tint val="75000"/>
                  </a:prstClr>
                </a:solidFill>
              </a:rPr>
              <a:pPr/>
              <a:t>27/01/2020</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382767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A4A5DA6-50E8-4766-827F-E080854FCBC0}" type="datetime1">
              <a:rPr lang="it-IT" smtClean="0">
                <a:solidFill>
                  <a:prstClr val="black">
                    <a:tint val="75000"/>
                  </a:prstClr>
                </a:solidFill>
              </a:rPr>
              <a:pPr/>
              <a:t>27/01/2020</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6947079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3278109-1468-443E-980F-B2277CDEA8B6}" type="datetime1">
              <a:rPr lang="it-IT" smtClean="0">
                <a:solidFill>
                  <a:prstClr val="black">
                    <a:tint val="75000"/>
                  </a:prstClr>
                </a:solidFill>
              </a:rPr>
              <a:pPr/>
              <a:t>27/01/2020</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7287645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68DE77A-E2F5-48C3-A502-E2D2236A2E2F}" type="datetime1">
              <a:rPr lang="it-IT" smtClean="0">
                <a:solidFill>
                  <a:prstClr val="black">
                    <a:tint val="75000"/>
                  </a:prstClr>
                </a:solidFill>
              </a: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1878753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6FC2B29-7CD2-45D4-B7B9-DC51001B7ADD}" type="datetime1">
              <a:rPr lang="it-IT" smtClean="0">
                <a:solidFill>
                  <a:prstClr val="black">
                    <a:tint val="75000"/>
                  </a:prstClr>
                </a:solidFill>
              </a: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4828552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1973CACA-EAF0-48F0-85D1-AF2BAEC21A60}"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C9EB17B7-FA9C-4CB1-BAA6-CC2315A3F09D}"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2523790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6E68DC9-4A46-4917-9088-96DA4B924CAE}"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D5A8ED57-A5EE-4987-8E78-354AA5EF5AA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283250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BC304B81-4A94-40AB-8572-36EC23330517}" type="datetime1">
              <a:rPr lang="it-IT" smtClean="0">
                <a:solidFill>
                  <a:prstClr val="black">
                    <a:tint val="75000"/>
                  </a:prstClr>
                </a:solidFill>
              </a:r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3331C2D9-7211-44CC-8151-ABA53274E9A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67136498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C2C4B91E-C673-4115-9015-960EA20BBF3F}"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75AAE65-EE35-491C-8213-77D8922189CC}"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76541486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E716D4DF-C068-47C8-85CF-916AAB529187}"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0CDBE355-4DAE-4D4A-8178-3936A479D87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69982913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C58C7682-97BF-4A0E-B4D6-F25CB38E684E}" type="datetime1">
              <a:rPr lang="it-IT">
                <a:solidFill>
                  <a:prstClr val="black">
                    <a:tint val="75000"/>
                  </a:prstClr>
                </a:solidFill>
              </a:rPr>
              <a:pPr>
                <a:defRPr/>
              </a:pPr>
              <a:t>27/01/2020</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0D4A983E-00B6-435F-9952-BC3D3E9242C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07631897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A9C332BA-B708-41EB-A621-E81ECF6D0406}" type="datetime1">
              <a:rPr lang="it-IT">
                <a:solidFill>
                  <a:prstClr val="black">
                    <a:tint val="75000"/>
                  </a:prstClr>
                </a:solidFill>
              </a:rPr>
              <a:pPr>
                <a:defRPr/>
              </a:pPr>
              <a:t>27/01/2020</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FAD0ED56-90EC-4563-95BD-BC2122FFDC4D}"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26230657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CD8F31DF-CC28-4833-8F75-10724F968304}" type="datetime1">
              <a:rPr lang="it-IT">
                <a:solidFill>
                  <a:prstClr val="black">
                    <a:tint val="75000"/>
                  </a:prstClr>
                </a:solidFill>
              </a:rPr>
              <a:pPr>
                <a:defRPr/>
              </a:pPr>
              <a:t>27/01/2020</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1280B58C-81DB-4C14-ACEF-E2E358B45D7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45082693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7246FC9-30DA-4341-9E30-AC43FD3F6BFB}"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C03B369-42B5-4D48-AA4B-347147C83B68}"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68244971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25A8D6F-7C41-4265-93F3-622CDBAA5C9B}"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6A6A116B-0DEB-42F2-823B-6953CCF786D6}"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76183722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907D281-B63E-490D-B2C9-0EE73A7BEE94}"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D6B840F-58C5-4AEB-9421-0837145C00D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99518796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FC4E93A2-51DD-4742-B129-E746D0387C4A}"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39900CEA-E932-41D4-A77A-2D819BDA9221}"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93993968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1973CACA-EAF0-48F0-85D1-AF2BAEC21A60}"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C9EB17B7-FA9C-4CB1-BAA6-CC2315A3F09D}"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02587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8FCA162-B3A8-44CD-ABDC-1BBE2D32F2B3}" type="datetime1">
              <a:rPr lang="it-IT" smtClean="0"/>
              <a:t>27/01/2020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2D5FB03-AB11-45D9-A293-E2A02FFFC0FE}" type="datetime1">
              <a:rPr lang="it-IT" smtClean="0">
                <a:solidFill>
                  <a:prstClr val="black">
                    <a:tint val="75000"/>
                  </a:prstClr>
                </a:solidFill>
              </a:r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1E94DF30-B684-48F5-8780-94BF296D178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8311803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6E68DC9-4A46-4917-9088-96DA4B924CAE}"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D5A8ED57-A5EE-4987-8E78-354AA5EF5AA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82735550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C2C4B91E-C673-4115-9015-960EA20BBF3F}"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75AAE65-EE35-491C-8213-77D8922189CC}"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59150460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E716D4DF-C068-47C8-85CF-916AAB529187}"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0CDBE355-4DAE-4D4A-8178-3936A479D87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138694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C58C7682-97BF-4A0E-B4D6-F25CB38E684E}" type="datetime1">
              <a:rPr lang="it-IT">
                <a:solidFill>
                  <a:prstClr val="black">
                    <a:tint val="75000"/>
                  </a:prstClr>
                </a:solidFill>
              </a:rPr>
              <a:pPr>
                <a:defRPr/>
              </a:pPr>
              <a:t>27/01/2020</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0D4A983E-00B6-435F-9952-BC3D3E9242C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18041511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A9C332BA-B708-41EB-A621-E81ECF6D0406}" type="datetime1">
              <a:rPr lang="it-IT">
                <a:solidFill>
                  <a:prstClr val="black">
                    <a:tint val="75000"/>
                  </a:prstClr>
                </a:solidFill>
              </a:rPr>
              <a:pPr>
                <a:defRPr/>
              </a:pPr>
              <a:t>27/01/2020</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FAD0ED56-90EC-4563-95BD-BC2122FFDC4D}"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1738689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CD8F31DF-CC28-4833-8F75-10724F968304}" type="datetime1">
              <a:rPr lang="it-IT">
                <a:solidFill>
                  <a:prstClr val="black">
                    <a:tint val="75000"/>
                  </a:prstClr>
                </a:solidFill>
              </a:rPr>
              <a:pPr>
                <a:defRPr/>
              </a:pPr>
              <a:t>27/01/2020</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1280B58C-81DB-4C14-ACEF-E2E358B45D7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8489219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7246FC9-30DA-4341-9E30-AC43FD3F6BFB}"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C03B369-42B5-4D48-AA4B-347147C83B68}"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90956410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25A8D6F-7C41-4265-93F3-622CDBAA5C9B}"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6A6A116B-0DEB-42F2-823B-6953CCF786D6}"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28153916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907D281-B63E-490D-B2C9-0EE73A7BEE94}"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D6B840F-58C5-4AEB-9421-0837145C00D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38620988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FC4E93A2-51DD-4742-B129-E746D0387C4A}"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39900CEA-E932-41D4-A77A-2D819BDA9221}"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292958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D95FE1A-B41E-4144-A718-923D7D7A25E4}"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BAC3123-4E7A-43B2-A520-F29E7461C84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09293357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5AE888BF-C972-4E8E-A5AC-BC1DFAA63D9E}"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E2C93D33-0DC3-4DE1-8689-CFD9591EE6D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63061218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F84A4B9-83D7-489D-93A5-1FBAAA44F6CD}"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9D4B58A3-2956-492F-814C-77AB39CE0F7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06810224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6161CF4A-8BA5-4364-BA15-A2AC8B968AD3}"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315709A6-72B3-4A72-B340-C14D56706D4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88186565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BE290D7E-9130-438F-84A1-6638AE2CCA5F}"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4BAEA0A8-5225-4E3C-AF12-4CBAD4D1E26D}"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23611594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B3FA9FF5-D6E5-46CC-AE70-91E853B75EAC}" type="datetime1">
              <a:rPr lang="it-IT">
                <a:solidFill>
                  <a:prstClr val="black">
                    <a:tint val="75000"/>
                  </a:prstClr>
                </a:solidFill>
              </a:rPr>
              <a:pPr>
                <a:defRPr/>
              </a:pPr>
              <a:t>27/01/2020</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551A8386-C607-46D8-9239-E9AA7CA286F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05806464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94C62D03-560E-4ABB-AB61-AC99E464F3C5}" type="datetime1">
              <a:rPr lang="it-IT">
                <a:solidFill>
                  <a:prstClr val="black">
                    <a:tint val="75000"/>
                  </a:prstClr>
                </a:solidFill>
              </a:rPr>
              <a:pPr>
                <a:defRPr/>
              </a:pPr>
              <a:t>27/01/2020</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9F36050B-5543-4A0C-B428-1F8F8973568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64639388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9D446A17-4D5F-448D-8F53-1D7373A03047}" type="datetime1">
              <a:rPr lang="it-IT">
                <a:solidFill>
                  <a:prstClr val="black">
                    <a:tint val="75000"/>
                  </a:prstClr>
                </a:solidFill>
              </a:rPr>
              <a:pPr>
                <a:defRPr/>
              </a:pPr>
              <a:t>27/01/2020</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FDD3A034-08D3-4BFA-8150-51C50DF9DCC6}"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69434337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212C752D-FF17-4A31-B860-CE8EA680AB7D}"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BD2B28C-6019-4D88-83D4-9E399FF49E1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05455421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6476B49-1B2A-4F93-980F-865DC0074392}"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09F1014-E81E-4A00-929E-7136FF7F3FF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08324955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276EB9A-6044-439D-B048-09AE49D0E63D}"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761D2AF0-6F5C-43BE-81D3-A40F1D89CB6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607672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8E97E19-A7D5-46A4-8303-E876F2756270}"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92D49BF-C65A-4073-BC84-417A130D578C}"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27593552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9EA65CC-8222-439F-A9C4-2A7FF61603CA}"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2D11766-4406-4F4A-A35B-4B2DADA7963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70741373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5AE888BF-C972-4E8E-A5AC-BC1DFAA63D9E}"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E2C93D33-0DC3-4DE1-8689-CFD9591EE6D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858150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F84A4B9-83D7-489D-93A5-1FBAAA44F6CD}"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9D4B58A3-2956-492F-814C-77AB39CE0F7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8623495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6161CF4A-8BA5-4364-BA15-A2AC8B968AD3}"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315709A6-72B3-4A72-B340-C14D56706D4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00953771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BE290D7E-9130-438F-84A1-6638AE2CCA5F}"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4BAEA0A8-5225-4E3C-AF12-4CBAD4D1E26D}"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8159715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B3FA9FF5-D6E5-46CC-AE70-91E853B75EAC}" type="datetime1">
              <a:rPr lang="it-IT">
                <a:solidFill>
                  <a:prstClr val="black">
                    <a:tint val="75000"/>
                  </a:prstClr>
                </a:solidFill>
              </a:rPr>
              <a:pPr>
                <a:defRPr/>
              </a:pPr>
              <a:t>27/01/2020</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551A8386-C607-46D8-9239-E9AA7CA286F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33450518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94C62D03-560E-4ABB-AB61-AC99E464F3C5}" type="datetime1">
              <a:rPr lang="it-IT">
                <a:solidFill>
                  <a:prstClr val="black">
                    <a:tint val="75000"/>
                  </a:prstClr>
                </a:solidFill>
              </a:rPr>
              <a:pPr>
                <a:defRPr/>
              </a:pPr>
              <a:t>27/01/2020</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9F36050B-5543-4A0C-B428-1F8F8973568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5348442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9D446A17-4D5F-448D-8F53-1D7373A03047}" type="datetime1">
              <a:rPr lang="it-IT">
                <a:solidFill>
                  <a:prstClr val="black">
                    <a:tint val="75000"/>
                  </a:prstClr>
                </a:solidFill>
              </a:rPr>
              <a:pPr>
                <a:defRPr/>
              </a:pPr>
              <a:t>27/01/2020</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FDD3A034-08D3-4BFA-8150-51C50DF9DCC6}"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05766310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212C752D-FF17-4A31-B860-CE8EA680AB7D}"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BD2B28C-6019-4D88-83D4-9E399FF49E1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59431775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6476B49-1B2A-4F93-980F-865DC0074392}"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09F1014-E81E-4A00-929E-7136FF7F3FF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838484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3341C4F4-9062-4FA1-9411-10B0AA98DBFF}"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B15C9AC0-29AA-44BE-A5F7-D15FEB23B60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88084845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276EB9A-6044-439D-B048-09AE49D0E63D}"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761D2AF0-6F5C-43BE-81D3-A40F1D89CB6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99198098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9EA65CC-8222-439F-A9C4-2A7FF61603CA}"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2D11766-4406-4F4A-A35B-4B2DADA7963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19103471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5AE888BF-C972-4E8E-A5AC-BC1DFAA63D9E}"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E2C93D33-0DC3-4DE1-8689-CFD9591EE6D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82504647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F84A4B9-83D7-489D-93A5-1FBAAA44F6CD}"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9D4B58A3-2956-492F-814C-77AB39CE0F7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2822262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6161CF4A-8BA5-4364-BA15-A2AC8B968AD3}"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315709A6-72B3-4A72-B340-C14D56706D4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71407273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BE290D7E-9130-438F-84A1-6638AE2CCA5F}"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4BAEA0A8-5225-4E3C-AF12-4CBAD4D1E26D}"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7442971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B3FA9FF5-D6E5-46CC-AE70-91E853B75EAC}" type="datetime1">
              <a:rPr lang="it-IT">
                <a:solidFill>
                  <a:prstClr val="black">
                    <a:tint val="75000"/>
                  </a:prstClr>
                </a:solidFill>
              </a:rPr>
              <a:pPr>
                <a:defRPr/>
              </a:pPr>
              <a:t>27/01/2020</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551A8386-C607-46D8-9239-E9AA7CA286F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29460393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94C62D03-560E-4ABB-AB61-AC99E464F3C5}" type="datetime1">
              <a:rPr lang="it-IT">
                <a:solidFill>
                  <a:prstClr val="black">
                    <a:tint val="75000"/>
                  </a:prstClr>
                </a:solidFill>
              </a:rPr>
              <a:pPr>
                <a:defRPr/>
              </a:pPr>
              <a:t>27/01/2020</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9F36050B-5543-4A0C-B428-1F8F8973568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44475459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9D446A17-4D5F-448D-8F53-1D7373A03047}" type="datetime1">
              <a:rPr lang="it-IT">
                <a:solidFill>
                  <a:prstClr val="black">
                    <a:tint val="75000"/>
                  </a:prstClr>
                </a:solidFill>
              </a:rPr>
              <a:pPr>
                <a:defRPr/>
              </a:pPr>
              <a:t>27/01/2020</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FDD3A034-08D3-4BFA-8150-51C50DF9DCC6}"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11111692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212C752D-FF17-4A31-B860-CE8EA680AB7D}"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BD2B28C-6019-4D88-83D4-9E399FF49E1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433665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362413E-5FA3-4DF7-AF11-DE66CE0145E8}"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0A31E15-0664-4C2D-97DF-43E9F21C5A3C}"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12219498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6476B49-1B2A-4F93-980F-865DC0074392}"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09F1014-E81E-4A00-929E-7136FF7F3FF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71769654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276EB9A-6044-439D-B048-09AE49D0E63D}"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761D2AF0-6F5C-43BE-81D3-A40F1D89CB6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10267868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9EA65CC-8222-439F-A9C4-2A7FF61603CA}"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2D11766-4406-4F4A-A35B-4B2DADA7963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87059719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05F94075-368F-4234-B4A4-758DA2114775}"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E326DC2-C922-4790-AB65-5F343AD6AA7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19444631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A410CAD-1A3E-4B96-8E4C-C43CB2AE1820}"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560CC47-D290-44FC-9C6A-BA521389157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50443271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A4BC478F-F76B-430F-B010-BAAC21BFB1EE}"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7030E5F3-2618-4173-8DCB-7BAA749E49BD}"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16583849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79E0474F-D032-47B1-A47E-4BA07F3CF403}"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1F10B231-CADD-4426-830D-8D1C00AB885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8476897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A190AA56-77E5-4DA1-B171-95F69FA5B0DF}" type="datetime1">
              <a:rPr lang="it-IT">
                <a:solidFill>
                  <a:prstClr val="black">
                    <a:tint val="75000"/>
                  </a:prstClr>
                </a:solidFill>
              </a:rPr>
              <a:pPr>
                <a:defRPr/>
              </a:pPr>
              <a:t>27/01/2020</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324951EC-E563-4D79-9C2D-65245D6B472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47868789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EA13E1AD-730D-4E0C-89AB-4277F0FDC846}" type="datetime1">
              <a:rPr lang="it-IT">
                <a:solidFill>
                  <a:prstClr val="black">
                    <a:tint val="75000"/>
                  </a:prstClr>
                </a:solidFill>
              </a:rPr>
              <a:pPr>
                <a:defRPr/>
              </a:pPr>
              <a:t>27/01/2020</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FAEF7CA7-2B3F-4749-8EFF-C1FC5545475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95817204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8AB183C7-071A-40C1-A860-92EBC82CCADA}" type="datetime1">
              <a:rPr lang="it-IT">
                <a:solidFill>
                  <a:prstClr val="black">
                    <a:tint val="75000"/>
                  </a:prstClr>
                </a:solidFill>
              </a:rPr>
              <a:pPr>
                <a:defRPr/>
              </a:pPr>
              <a:t>27/01/2020</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6C2CF31C-637A-4AEB-ADE4-4CE40698C39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919193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70F52D66-487C-4167-AF1C-368091D54546}"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D2C5F4DE-194F-4A82-9612-986BCDE348F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66999300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0CF10C1-6E89-46FF-A377-6B8A6C8DC51A}"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8614C184-A43D-4A2D-830C-CC9343488018}"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91490964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52007E1-7165-4C7D-946A-D1B8B2CA3749}"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33A124D6-97E9-4454-8D90-FAD86EE83EE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18161247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EA168A3-D765-4A86-9D44-B6EB028C416C}"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A31D5EA-CFDA-4C3A-8CE5-88AAB7CD2D0C}"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3046549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BC1C056-1226-4DC6-A66D-F09A5BB6B992}"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E980C4AB-034D-44A1-8870-E05D8344A75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93442007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05F94075-368F-4234-B4A4-758DA2114775}"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E326DC2-C922-4790-AB65-5F343AD6AA7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48047836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A410CAD-1A3E-4B96-8E4C-C43CB2AE1820}"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560CC47-D290-44FC-9C6A-BA521389157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59177627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A4BC478F-F76B-430F-B010-BAAC21BFB1EE}"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7030E5F3-2618-4173-8DCB-7BAA749E49BD}"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36524377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79E0474F-D032-47B1-A47E-4BA07F3CF403}"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1F10B231-CADD-4426-830D-8D1C00AB885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27260120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A190AA56-77E5-4DA1-B171-95F69FA5B0DF}" type="datetime1">
              <a:rPr lang="it-IT">
                <a:solidFill>
                  <a:prstClr val="black">
                    <a:tint val="75000"/>
                  </a:prstClr>
                </a:solidFill>
              </a:rPr>
              <a:pPr>
                <a:defRPr/>
              </a:pPr>
              <a:t>27/01/2020</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324951EC-E563-4D79-9C2D-65245D6B472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4916023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EA13E1AD-730D-4E0C-89AB-4277F0FDC846}" type="datetime1">
              <a:rPr lang="it-IT">
                <a:solidFill>
                  <a:prstClr val="black">
                    <a:tint val="75000"/>
                  </a:prstClr>
                </a:solidFill>
              </a:rPr>
              <a:pPr>
                <a:defRPr/>
              </a:pPr>
              <a:t>27/01/2020</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FAEF7CA7-2B3F-4749-8EFF-C1FC5545475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0162452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7299EAD3-E337-4BA4-BC29-0D84163E469B}" type="datetime1">
              <a:rPr lang="it-IT" smtClean="0">
                <a:solidFill>
                  <a:prstClr val="black">
                    <a:tint val="75000"/>
                  </a:prstClr>
                </a:solidFill>
              </a:r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CE00661A-3AE5-4C59-9117-39A1AF8C8F8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68444625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8AB183C7-071A-40C1-A860-92EBC82CCADA}" type="datetime1">
              <a:rPr lang="it-IT">
                <a:solidFill>
                  <a:prstClr val="black">
                    <a:tint val="75000"/>
                  </a:prstClr>
                </a:solidFill>
              </a:rPr>
              <a:pPr>
                <a:defRPr/>
              </a:pPr>
              <a:t>27/01/2020</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6C2CF31C-637A-4AEB-ADE4-4CE40698C39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66702399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0CF10C1-6E89-46FF-A377-6B8A6C8DC51A}"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8614C184-A43D-4A2D-830C-CC9343488018}"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6883510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52007E1-7165-4C7D-946A-D1B8B2CA3749}"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33A124D6-97E9-4454-8D90-FAD86EE83EE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26625334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EA168A3-D765-4A86-9D44-B6EB028C416C}"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A31D5EA-CFDA-4C3A-8CE5-88AAB7CD2D0C}"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94140812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BC1C056-1226-4DC6-A66D-F09A5BB6B992}"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E980C4AB-034D-44A1-8870-E05D8344A75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10619877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05F94075-368F-4234-B4A4-758DA2114775}"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E326DC2-C922-4790-AB65-5F343AD6AA7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65671739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A410CAD-1A3E-4B96-8E4C-C43CB2AE1820}"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560CC47-D290-44FC-9C6A-BA521389157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63311626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A4BC478F-F76B-430F-B010-BAAC21BFB1EE}"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7030E5F3-2618-4173-8DCB-7BAA749E49BD}"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00646389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79E0474F-D032-47B1-A47E-4BA07F3CF403}"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1F10B231-CADD-4426-830D-8D1C00AB885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42483916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A190AA56-77E5-4DA1-B171-95F69FA5B0DF}" type="datetime1">
              <a:rPr lang="it-IT">
                <a:solidFill>
                  <a:prstClr val="black">
                    <a:tint val="75000"/>
                  </a:prstClr>
                </a:solidFill>
              </a:rPr>
              <a:pPr>
                <a:defRPr/>
              </a:pPr>
              <a:t>27/01/2020</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324951EC-E563-4D79-9C2D-65245D6B472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6767059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243EAE7B-FF4B-4A47-9C9A-CCD97E96F4B3}" type="datetime1">
              <a:rPr lang="it-IT" smtClean="0">
                <a:solidFill>
                  <a:prstClr val="black">
                    <a:tint val="75000"/>
                  </a:prstClr>
                </a:solidFill>
              </a:rPr>
              <a:t>27/01/2020</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A60130A1-5B03-455D-BA08-A7D067FA642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3496203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EA13E1AD-730D-4E0C-89AB-4277F0FDC846}" type="datetime1">
              <a:rPr lang="it-IT">
                <a:solidFill>
                  <a:prstClr val="black">
                    <a:tint val="75000"/>
                  </a:prstClr>
                </a:solidFill>
              </a:rPr>
              <a:pPr>
                <a:defRPr/>
              </a:pPr>
              <a:t>27/01/2020</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FAEF7CA7-2B3F-4749-8EFF-C1FC5545475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61688546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8AB183C7-071A-40C1-A860-92EBC82CCADA}" type="datetime1">
              <a:rPr lang="it-IT">
                <a:solidFill>
                  <a:prstClr val="black">
                    <a:tint val="75000"/>
                  </a:prstClr>
                </a:solidFill>
              </a:rPr>
              <a:pPr>
                <a:defRPr/>
              </a:pPr>
              <a:t>27/01/2020</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6C2CF31C-637A-4AEB-ADE4-4CE40698C39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17591483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0CF10C1-6E89-46FF-A377-6B8A6C8DC51A}"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8614C184-A43D-4A2D-830C-CC9343488018}"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78873435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52007E1-7165-4C7D-946A-D1B8B2CA3749}"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33A124D6-97E9-4454-8D90-FAD86EE83EE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20512150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EA168A3-D765-4A86-9D44-B6EB028C416C}"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A31D5EA-CFDA-4C3A-8CE5-88AAB7CD2D0C}"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98004776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BC1C056-1226-4DC6-A66D-F09A5BB6B992}"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E980C4AB-034D-44A1-8870-E05D8344A75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9378027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6BCC5C89-CC05-4A35-B948-09AC2A47C3CC}" type="datetime1">
              <a:rPr lang="it-IT" smtClean="0">
                <a:solidFill>
                  <a:prstClr val="black">
                    <a:tint val="75000"/>
                  </a:prstClr>
                </a:solidFill>
              </a:rPr>
              <a:t>27/01/2020</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9C561E65-DAE3-49EB-92C5-736BA7FC202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87047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7D3541E6-E926-4035-81E7-410CA364507E}" type="datetime1">
              <a:rPr lang="it-IT" smtClean="0">
                <a:solidFill>
                  <a:prstClr val="black">
                    <a:tint val="75000"/>
                  </a:prstClr>
                </a:solidFill>
              </a:rPr>
              <a:t>27/01/2020</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D96A4039-03AC-4F6C-8447-71A372B78F7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588840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0CA5272-C266-430E-8A7B-008FDBB1CC1D}" type="datetime1">
              <a:rPr lang="it-IT" smtClean="0"/>
              <a:t>27/01/2020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BBD87244-1F21-40A7-972B-E88D64CE3274}" type="datetime1">
              <a:rPr lang="it-IT" smtClean="0">
                <a:solidFill>
                  <a:prstClr val="black">
                    <a:tint val="75000"/>
                  </a:prstClr>
                </a:solidFill>
              </a:r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0E64B39-9570-401C-8ACA-0748B9D1B4C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94621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267EE05-DF6E-4471-B15E-B5599083ED76}" type="datetime1">
              <a:rPr lang="it-IT" smtClean="0">
                <a:solidFill>
                  <a:prstClr val="black">
                    <a:tint val="75000"/>
                  </a:prstClr>
                </a:solidFill>
              </a:r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11987808-B8A3-4583-A8A7-F6EDF8C3CC3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318653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3013D8D6-71C1-4EE6-9487-A424A3A32A11}"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772D838-763D-45E2-AEB6-7FE0486993E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6305437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9238AD3-A671-4D96-823C-A26209E8F6AB}"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689094F-4F02-4BE1-8855-D232EF95305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085608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8A91F694-EEA6-4E27-9B6C-E6350A6363E6}"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B15C9AC0-29AA-44BE-A5F7-D15FEB23B60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3543066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7346F91-0800-4CAF-9546-C9BD41DA5C67}"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0A31E15-0664-4C2D-97DF-43E9F21C5A3C}"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1887472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1529DD84-7362-45AA-B767-CB8D691EBD42}"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D2C5F4DE-194F-4A82-9612-986BCDE348F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4185704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4EC789FE-73F1-4816-A5F6-1B558D800A1A}" type="datetime1">
              <a:rPr lang="it-IT" smtClean="0">
                <a:solidFill>
                  <a:prstClr val="black">
                    <a:tint val="75000"/>
                  </a:prstClr>
                </a:solidFill>
              </a:r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CE00661A-3AE5-4C59-9117-39A1AF8C8F8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48534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FEA899DC-676D-4CA3-B8D1-2544BD72E816}" type="datetime1">
              <a:rPr lang="it-IT" smtClean="0">
                <a:solidFill>
                  <a:prstClr val="black">
                    <a:tint val="75000"/>
                  </a:prstClr>
                </a:solidFill>
              </a:rPr>
              <a:t>27/01/2020</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A60130A1-5B03-455D-BA08-A7D067FA642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15760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3B9B1E52-C097-4A23-A1FB-D8C4FD4F7C06}" type="datetime1">
              <a:rPr lang="it-IT" smtClean="0">
                <a:solidFill>
                  <a:prstClr val="black">
                    <a:tint val="75000"/>
                  </a:prstClr>
                </a:solidFill>
              </a:rPr>
              <a:t>27/01/2020</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9C561E65-DAE3-49EB-92C5-736BA7FC202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96790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777D930-778A-4200-A55E-4B0AE6004BEE}" type="datetime1">
              <a:rPr lang="it-IT" smtClean="0"/>
              <a:t>27/01/2020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D1E3562E-A000-40FC-8E82-5BBB5D04B903}" type="datetime1">
              <a:rPr lang="it-IT" smtClean="0">
                <a:solidFill>
                  <a:prstClr val="black">
                    <a:tint val="75000"/>
                  </a:prstClr>
                </a:solidFill>
              </a:rPr>
              <a:t>27/01/2020</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D96A4039-03AC-4F6C-8447-71A372B78F7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2960709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29CE8CF8-C382-49E9-9D01-CB1F4C6451AC}" type="datetime1">
              <a:rPr lang="it-IT" smtClean="0">
                <a:solidFill>
                  <a:prstClr val="black">
                    <a:tint val="75000"/>
                  </a:prstClr>
                </a:solidFill>
              </a:r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0E64B39-9570-401C-8ACA-0748B9D1B4C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9691017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3422F2FB-9F69-4DFA-BA9D-33F5D278F697}" type="datetime1">
              <a:rPr lang="it-IT" smtClean="0">
                <a:solidFill>
                  <a:prstClr val="black">
                    <a:tint val="75000"/>
                  </a:prstClr>
                </a:solidFill>
              </a:r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11987808-B8A3-4583-A8A7-F6EDF8C3CC3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0181786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09499AF-A791-45D1-8942-0E4ADAE9E0D4}"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772D838-763D-45E2-AEB6-7FE0486993E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0270076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33B0F42-C275-4037-B050-02B915D865BB}"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689094F-4F02-4BE1-8855-D232EF95305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5854489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0279EA6F-05B5-482A-B99D-690B44399549}"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B15C9AC0-29AA-44BE-A5F7-D15FEB23B60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7291430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5F6CB9D-AFA9-42E1-945D-6BEE9925E9E7}"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0A31E15-0664-4C2D-97DF-43E9F21C5A3C}"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5479343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CCA72FE8-A171-4B41-8666-CB77888CEF6B}"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D2C5F4DE-194F-4A82-9612-986BCDE348F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5391432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2661579A-C6F5-4C41-8E4B-54E610D7EA92}" type="datetime1">
              <a:rPr lang="it-IT" smtClean="0">
                <a:solidFill>
                  <a:prstClr val="black">
                    <a:tint val="75000"/>
                  </a:prstClr>
                </a:solidFill>
              </a:r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CE00661A-3AE5-4C59-9117-39A1AF8C8F8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7435755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9A2069A1-362D-41DF-ACC5-F3FCE8D0FE09}" type="datetime1">
              <a:rPr lang="it-IT" smtClean="0">
                <a:solidFill>
                  <a:prstClr val="black">
                    <a:tint val="75000"/>
                  </a:prstClr>
                </a:solidFill>
              </a:rPr>
              <a:t>27/01/2020</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A60130A1-5B03-455D-BA08-A7D067FA642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242167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CA9A629-3FD0-4A98-BA30-811DC4E9DB61}" type="datetime1">
              <a:rPr lang="it-IT" smtClean="0"/>
              <a:t>27/01/2020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B1023AE0-D641-4C67-813A-D11BBA6425A3}" type="datetime1">
              <a:rPr lang="it-IT" smtClean="0">
                <a:solidFill>
                  <a:prstClr val="black">
                    <a:tint val="75000"/>
                  </a:prstClr>
                </a:solidFill>
              </a:rPr>
              <a:t>27/01/2020</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9C561E65-DAE3-49EB-92C5-736BA7FC202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3390762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826A5C55-955C-47F9-A4FE-B834318330D3}" type="datetime1">
              <a:rPr lang="it-IT" smtClean="0">
                <a:solidFill>
                  <a:prstClr val="black">
                    <a:tint val="75000"/>
                  </a:prstClr>
                </a:solidFill>
              </a:rPr>
              <a:t>27/01/2020</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D96A4039-03AC-4F6C-8447-71A372B78F7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518075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70E7A7C2-58DB-4BE5-A42B-97217A60616F}" type="datetime1">
              <a:rPr lang="it-IT" smtClean="0">
                <a:solidFill>
                  <a:prstClr val="black">
                    <a:tint val="75000"/>
                  </a:prstClr>
                </a:solidFill>
              </a:r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0E64B39-9570-401C-8ACA-0748B9D1B4C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9936308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5A8125BB-AF5F-4BEA-BF5D-74B8AFAF1DF8}" type="datetime1">
              <a:rPr lang="it-IT" smtClean="0">
                <a:solidFill>
                  <a:prstClr val="black">
                    <a:tint val="75000"/>
                  </a:prstClr>
                </a:solidFill>
              </a:r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11987808-B8A3-4583-A8A7-F6EDF8C3CC3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5166311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B9FEAAD-FB5C-476C-B19A-7912A8A31951}"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772D838-763D-45E2-AEB6-7FE0486993E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9604651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35CB63C-851A-482C-BA47-3135CB41271C}"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689094F-4F02-4BE1-8855-D232EF95305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8856974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2BF43573-9DFF-45C0-B8F3-89E906DBBEDA}"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B15C9AC0-29AA-44BE-A5F7-D15FEB23B60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2138077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18116F3-3F13-41D8-9BB9-B5C192911548}"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0A31E15-0664-4C2D-97DF-43E9F21C5A3C}"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0449072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B4A275E0-2155-49A1-8228-96A91B1F3457}"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D2C5F4DE-194F-4A82-9612-986BCDE348F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4729969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4AD8EC2E-6534-4188-B299-CF407918DB91}" type="datetime1">
              <a:rPr lang="it-IT" smtClean="0">
                <a:solidFill>
                  <a:prstClr val="black">
                    <a:tint val="75000"/>
                  </a:prstClr>
                </a:solidFill>
              </a:r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CE00661A-3AE5-4C59-9117-39A1AF8C8F8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103640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9E97527-EE0F-4B85-B804-7D47948A3606}" type="datetime1">
              <a:rPr lang="it-IT" smtClean="0"/>
              <a:t>27/01/2020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276680D2-26B5-40CF-AE30-01C00E430C40}" type="datetime1">
              <a:rPr lang="it-IT" smtClean="0">
                <a:solidFill>
                  <a:prstClr val="black">
                    <a:tint val="75000"/>
                  </a:prstClr>
                </a:solidFill>
              </a:rPr>
              <a:t>27/01/2020</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A60130A1-5B03-455D-BA08-A7D067FA642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9889455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4B5741D3-41DC-4EF1-B0B7-BBDFE0FAC63E}" type="datetime1">
              <a:rPr lang="it-IT" smtClean="0">
                <a:solidFill>
                  <a:prstClr val="black">
                    <a:tint val="75000"/>
                  </a:prstClr>
                </a:solidFill>
              </a:rPr>
              <a:t>27/01/2020</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9C561E65-DAE3-49EB-92C5-736BA7FC202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8454107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0DBA647D-D5BF-4F2E-9D02-0183A3494E90}" type="datetime1">
              <a:rPr lang="it-IT" smtClean="0">
                <a:solidFill>
                  <a:prstClr val="black">
                    <a:tint val="75000"/>
                  </a:prstClr>
                </a:solidFill>
              </a:rPr>
              <a:t>27/01/2020</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D96A4039-03AC-4F6C-8447-71A372B78F7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9457689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D634505F-5FF7-4752-A704-74A5B0CD3A0D}" type="datetime1">
              <a:rPr lang="it-IT" smtClean="0">
                <a:solidFill>
                  <a:prstClr val="black">
                    <a:tint val="75000"/>
                  </a:prstClr>
                </a:solidFill>
              </a:r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0E64B39-9570-401C-8ACA-0748B9D1B4C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1864171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425002D-0334-4E5F-8548-E62357EDCCCB}" type="datetime1">
              <a:rPr lang="it-IT" smtClean="0">
                <a:solidFill>
                  <a:prstClr val="black">
                    <a:tint val="75000"/>
                  </a:prstClr>
                </a:solidFill>
              </a:r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11987808-B8A3-4583-A8A7-F6EDF8C3CC3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0626023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EA8DE12-ED46-4F1D-96EB-B20567333625}"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772D838-763D-45E2-AEB6-7FE0486993E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542788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FE78F5DD-D425-4E46-9B92-F96C10B478DC}"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689094F-4F02-4BE1-8855-D232EF95305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1297864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4A5249A3-9E15-42BC-9637-AF88D1834059}"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B15C9AC0-29AA-44BE-A5F7-D15FEB23B60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0157533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F258FF9-6C5C-4159-852B-AE667CD1D421}"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0A31E15-0664-4C2D-97DF-43E9F21C5A3C}"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2491397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9F1ABCF8-E7A9-45EB-BC79-40178A324C50}"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D2C5F4DE-194F-4A82-9612-986BCDE348F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882967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1586A3D-6B77-4C66-8BC8-598173878739}" type="datetime1">
              <a:rPr lang="it-IT" smtClean="0"/>
              <a:t>27/01/2020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76166CF0-8A3A-43AB-BC01-07E07C845343}" type="datetime1">
              <a:rPr lang="it-IT" smtClean="0">
                <a:solidFill>
                  <a:prstClr val="black">
                    <a:tint val="75000"/>
                  </a:prstClr>
                </a:solidFill>
              </a:r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CE00661A-3AE5-4C59-9117-39A1AF8C8F8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5503821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B240BA78-A723-4804-B0BA-B5FBA313B23D}" type="datetime1">
              <a:rPr lang="it-IT" smtClean="0">
                <a:solidFill>
                  <a:prstClr val="black">
                    <a:tint val="75000"/>
                  </a:prstClr>
                </a:solidFill>
              </a:rPr>
              <a:t>27/01/2020</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A60130A1-5B03-455D-BA08-A7D067FA642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8923009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2401C917-B895-4E59-BB6B-F91FF5587C98}" type="datetime1">
              <a:rPr lang="it-IT" smtClean="0">
                <a:solidFill>
                  <a:prstClr val="black">
                    <a:tint val="75000"/>
                  </a:prstClr>
                </a:solidFill>
              </a:rPr>
              <a:t>27/01/2020</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9C561E65-DAE3-49EB-92C5-736BA7FC202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2203327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D332AB15-CD8A-4D92-AE0C-36C51676C9A1}" type="datetime1">
              <a:rPr lang="it-IT" smtClean="0">
                <a:solidFill>
                  <a:prstClr val="black">
                    <a:tint val="75000"/>
                  </a:prstClr>
                </a:solidFill>
              </a:rPr>
              <a:t>27/01/2020</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D96A4039-03AC-4F6C-8447-71A372B78F7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9680923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42EA418-2883-4BF2-A1ED-F047FB2540AA}" type="datetime1">
              <a:rPr lang="it-IT" smtClean="0">
                <a:solidFill>
                  <a:prstClr val="black">
                    <a:tint val="75000"/>
                  </a:prstClr>
                </a:solidFill>
              </a:r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0E64B39-9570-401C-8ACA-0748B9D1B4C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4942996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785FF9F-C4A2-4C29-92C6-5396F6602690}" type="datetime1">
              <a:rPr lang="it-IT" smtClean="0">
                <a:solidFill>
                  <a:prstClr val="black">
                    <a:tint val="75000"/>
                  </a:prstClr>
                </a:solidFill>
              </a:r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11987808-B8A3-4583-A8A7-F6EDF8C3CC3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637355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3B209F96-1AF1-4BC4-AF8D-EEF4929C68F0}"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772D838-763D-45E2-AEB6-7FE0486993E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989078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DA1440A-8E9A-4CF9-9AA9-7A399CCC5416}"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689094F-4F02-4BE1-8855-D232EF95305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7987646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78101B57-D69E-4A6C-9C14-5548F9617323}"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B15C9AC0-29AA-44BE-A5F7-D15FEB23B60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924246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87888DC-A1ED-48AD-A832-4B3A301FC589}"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0A31E15-0664-4C2D-97DF-43E9F21C5A3C}"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669530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88848D1-0F75-4E85-BD85-2C1AB5129A35}" type="datetime1">
              <a:rPr lang="it-IT" smtClean="0"/>
              <a:t>27/01/2020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3F24C5CD-21EF-4588-9D54-FCEBB384B2D8}"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D2C5F4DE-194F-4A82-9612-986BCDE348F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441177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4D7B4FE7-4B40-4597-A406-B4F72536AE88}"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CE00661A-3AE5-4C59-9117-39A1AF8C8F8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1690089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73686F43-EE85-4367-A33B-40C0F061C089}" type="datetime1">
              <a:rPr lang="it-IT">
                <a:solidFill>
                  <a:prstClr val="black">
                    <a:tint val="75000"/>
                  </a:prstClr>
                </a:solidFill>
              </a:rPr>
              <a:pPr>
                <a:defRPr/>
              </a:pPr>
              <a:t>27/01/2020</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A60130A1-5B03-455D-BA08-A7D067FA642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0433724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721A9E38-62C4-4ED3-B432-2A9FB66706C8}" type="datetime1">
              <a:rPr lang="it-IT">
                <a:solidFill>
                  <a:prstClr val="black">
                    <a:tint val="75000"/>
                  </a:prstClr>
                </a:solidFill>
              </a:rPr>
              <a:pPr>
                <a:defRPr/>
              </a:pPr>
              <a:t>27/01/2020</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9C561E65-DAE3-49EB-92C5-736BA7FC202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8724273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7149C8AD-6582-4C22-A576-086CCF152B4A}" type="datetime1">
              <a:rPr lang="it-IT">
                <a:solidFill>
                  <a:prstClr val="black">
                    <a:tint val="75000"/>
                  </a:prstClr>
                </a:solidFill>
              </a:rPr>
              <a:pPr>
                <a:defRPr/>
              </a:pPr>
              <a:t>27/01/2020</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D96A4039-03AC-4F6C-8447-71A372B78F7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4066164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B29955E5-762E-430B-B17C-48D3E5D78470}"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0E64B39-9570-401C-8ACA-0748B9D1B4C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0252781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CE8EFB8-4172-4750-A1B3-B99906EB4010}"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11987808-B8A3-4583-A8A7-F6EDF8C3CC3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8667634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E2B6E22-AA67-45D8-B973-9A7427600849}"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772D838-763D-45E2-AEB6-7FE0486993E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1407651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99ACCB3-CA29-4127-876F-C45E14B10300}"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689094F-4F02-4BE1-8855-D232EF95305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2742994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78101B57-D69E-4A6C-9C14-5548F9617323}"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B15C9AC0-29AA-44BE-A5F7-D15FEB23B60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04728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1C722A7-A59F-467A-950E-368E66A36FAC}" type="datetime1">
              <a:rPr lang="it-IT" smtClean="0"/>
              <a:t>27/01/2020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87888DC-A1ED-48AD-A832-4B3A301FC589}"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0A31E15-0664-4C2D-97DF-43E9F21C5A3C}"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6858873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3F24C5CD-21EF-4588-9D54-FCEBB384B2D8}"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D2C5F4DE-194F-4A82-9612-986BCDE348F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2821700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4D7B4FE7-4B40-4597-A406-B4F72536AE88}"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CE00661A-3AE5-4C59-9117-39A1AF8C8F8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431289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73686F43-EE85-4367-A33B-40C0F061C089}" type="datetime1">
              <a:rPr lang="it-IT">
                <a:solidFill>
                  <a:prstClr val="black">
                    <a:tint val="75000"/>
                  </a:prstClr>
                </a:solidFill>
              </a:rPr>
              <a:pPr>
                <a:defRPr/>
              </a:pPr>
              <a:t>27/01/2020</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A60130A1-5B03-455D-BA08-A7D067FA642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5852595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721A9E38-62C4-4ED3-B432-2A9FB66706C8}" type="datetime1">
              <a:rPr lang="it-IT">
                <a:solidFill>
                  <a:prstClr val="black">
                    <a:tint val="75000"/>
                  </a:prstClr>
                </a:solidFill>
              </a:rPr>
              <a:pPr>
                <a:defRPr/>
              </a:pPr>
              <a:t>27/01/2020</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9C561E65-DAE3-49EB-92C5-736BA7FC202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0385911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7149C8AD-6582-4C22-A576-086CCF152B4A}" type="datetime1">
              <a:rPr lang="it-IT">
                <a:solidFill>
                  <a:prstClr val="black">
                    <a:tint val="75000"/>
                  </a:prstClr>
                </a:solidFill>
              </a:rPr>
              <a:pPr>
                <a:defRPr/>
              </a:pPr>
              <a:t>27/01/2020</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D96A4039-03AC-4F6C-8447-71A372B78F7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9149812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B29955E5-762E-430B-B17C-48D3E5D78470}"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0E64B39-9570-401C-8ACA-0748B9D1B4C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6062375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CE8EFB8-4172-4750-A1B3-B99906EB4010}" type="datetime1">
              <a:rPr lang="it-IT">
                <a:solidFill>
                  <a:prstClr val="black">
                    <a:tint val="75000"/>
                  </a:prstClr>
                </a:solidFill>
              </a:rPr>
              <a:pPr>
                <a:defRPr/>
              </a:pPr>
              <a:t>27/01/2020</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11987808-B8A3-4583-A8A7-F6EDF8C3CC3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5778071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E2B6E22-AA67-45D8-B973-9A7427600849}"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772D838-763D-45E2-AEB6-7FE0486993E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4031491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99ACCB3-CA29-4127-876F-C45E14B10300}"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689094F-4F02-4BE1-8855-D232EF95305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654204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B974D-5686-4F42-80B7-0B913C287FA4}" type="datetime1">
              <a:rPr lang="it-IT" smtClean="0"/>
              <a:t>27/01/2020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8B4E445-0A4D-436E-9E2C-EC9374D291E1}"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268D5-0595-4D34-9520-CC26B9AA5DA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19165086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8B4E445-0A4D-436E-9E2C-EC9374D291E1}"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268D5-0595-4D34-9520-CC26B9AA5DA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14302946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8B4E445-0A4D-436E-9E2C-EC9374D291E1}"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268D5-0595-4D34-9520-CC26B9AA5DA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42633573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8B4E445-0A4D-436E-9E2C-EC9374D291E1}"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268D5-0595-4D34-9520-CC26B9AA5DA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48412374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8B4E445-0A4D-436E-9E2C-EC9374D291E1}"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268D5-0595-4D34-9520-CC26B9AA5DA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1674635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8B4E445-0A4D-436E-9E2C-EC9374D291E1}"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268D5-0595-4D34-9520-CC26B9AA5DA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08878651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8B4E445-0A4D-436E-9E2C-EC9374D291E1}"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268D5-0595-4D34-9520-CC26B9AA5DA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38134723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3E1B21-73DC-40BC-8FAF-D7003BA595D1}" type="datetime1">
              <a:rPr lang="it-IT" smtClean="0">
                <a:solidFill>
                  <a:prstClr val="black">
                    <a:tint val="75000"/>
                  </a:prstClr>
                </a:solidFill>
              </a:rPr>
              <a:pPr/>
              <a:t>27/01/2020</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8121548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9A2652E-0841-4BB8-B123-0FE2E83C3880}"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54227F6-A97B-4EB8-949D-2867C840D69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47640092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9A2652E-0841-4BB8-B123-0FE2E83C3880}"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54227F6-A97B-4EB8-949D-2867C840D69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30576739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5162141-2994-48FC-AC28-4C0832CF5C97}"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37DB39E-D708-4096-BCCD-4649A7AF3FF1}"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076289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DEBCB47-45B6-4C48-8B20-E77F8BCA15BF}"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602E451-D25A-4DF8-9A06-A1DCA60FB40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3236708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DEBCB47-45B6-4C48-8B20-E77F8BCA15BF}"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602E451-D25A-4DF8-9A06-A1DCA60FB40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67636002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DEBCB47-45B6-4C48-8B20-E77F8BCA15BF}"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602E451-D25A-4DF8-9A06-A1DCA60FB40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75984353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FA49E6A-66CA-4BE9-A0D3-66ACD69FF8F8}"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DC0F19E-D383-4B66-B9E3-BFE16D69283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55352462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FA49E6A-66CA-4BE9-A0D3-66ACD69FF8F8}"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DC0F19E-D383-4B66-B9E3-BFE16D69283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242763719"/>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FA49E6A-66CA-4BE9-A0D3-66ACD69FF8F8}"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DC0F19E-D383-4B66-B9E3-BFE16D69283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291543381"/>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D19815F-9A6D-4C6A-B586-6A562BB6E654}"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268D5-0595-4D34-9520-CC26B9AA5DA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9031920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00B2737-ED81-4CAF-BFCB-CA3AD1EA382A}"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268D5-0595-4D34-9520-CC26B9AA5DA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7641373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323E20A-D686-48B4-B026-D9284A61DB32}"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268D5-0595-4D34-9520-CC26B9AA5DA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62820973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E9B9B5A-5E27-4250-B3BF-98CF00D7A932}"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268D5-0595-4D34-9520-CC26B9AA5DA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5550530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15568A6-CB69-44DD-8843-BC2A3C58E45A}" type="datetime1">
              <a:rPr lang="it-IT" smtClean="0">
                <a:solidFill>
                  <a:prstClr val="black">
                    <a:tint val="75000"/>
                  </a:prstClr>
                </a:solidFill>
              </a:rPr>
              <a:t>27/01/2020</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268D5-0595-4D34-9520-CC26B9AA5DA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48062743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8B4E445-0A4D-436E-9E2C-EC9374D291E1}"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268D5-0595-4D34-9520-CC26B9AA5DA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98909562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8B4E445-0A4D-436E-9E2C-EC9374D291E1}" type="datetime1">
              <a:rPr lang="it-IT">
                <a:solidFill>
                  <a:prstClr val="black">
                    <a:tint val="75000"/>
                  </a:prstClr>
                </a:solidFill>
              </a:rPr>
              <a:pPr>
                <a:defRPr/>
              </a:pPr>
              <a:t>27/01/2020</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268D5-0595-4D34-9520-CC26B9AA5DA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14594389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1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7.xml"/><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7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olo 1"/>
          <p:cNvSpPr>
            <a:spLocks noGrp="1"/>
          </p:cNvSpPr>
          <p:nvPr>
            <p:ph type="ctrTitle"/>
          </p:nvPr>
        </p:nvSpPr>
        <p:spPr>
          <a:xfrm>
            <a:off x="685800" y="908721"/>
            <a:ext cx="7772400" cy="3024336"/>
          </a:xfrm>
        </p:spPr>
        <p:txBody>
          <a:bodyPr/>
          <a:lstStyle/>
          <a:p>
            <a:pPr eaLnBrk="1" hangingPunct="1"/>
            <a:r>
              <a:rPr lang="it-IT" dirty="0" smtClean="0"/>
              <a:t>LA QUESTIONE ECONOMICA IN AFRICA. </a:t>
            </a:r>
            <a:br>
              <a:rPr lang="it-IT" dirty="0" smtClean="0"/>
            </a:br>
            <a:r>
              <a:rPr lang="it-IT" dirty="0" smtClean="0"/>
              <a:t>TRA SFRUTTAMENTO E SOTTOSVILUPPO</a:t>
            </a:r>
          </a:p>
        </p:txBody>
      </p:sp>
      <p:sp>
        <p:nvSpPr>
          <p:cNvPr id="3" name="Sottotitolo 2"/>
          <p:cNvSpPr>
            <a:spLocks noGrp="1"/>
          </p:cNvSpPr>
          <p:nvPr>
            <p:ph type="subTitle" idx="1"/>
          </p:nvPr>
        </p:nvSpPr>
        <p:spPr>
          <a:xfrm>
            <a:off x="1371600" y="4797425"/>
            <a:ext cx="7161213" cy="841375"/>
          </a:xfrm>
        </p:spPr>
        <p:txBody>
          <a:bodyPr rtlCol="0">
            <a:normAutofit/>
          </a:bodyPr>
          <a:lstStyle/>
          <a:p>
            <a:pPr eaLnBrk="1" fontAlgn="auto" hangingPunct="1">
              <a:spcAft>
                <a:spcPts val="0"/>
              </a:spcAft>
              <a:buFont typeface="Arial" pitchFamily="34" charset="0"/>
              <a:buNone/>
              <a:defRPr/>
            </a:pPr>
            <a:r>
              <a:rPr lang="it-IT" dirty="0" smtClean="0"/>
              <a:t>				</a:t>
            </a:r>
            <a:r>
              <a:rPr lang="it-IT" sz="2400" dirty="0" smtClean="0">
                <a:solidFill>
                  <a:schemeClr val="tx1"/>
                </a:solidFill>
              </a:rPr>
              <a:t>a cura di Gabriele Smussi</a:t>
            </a:r>
          </a:p>
        </p:txBody>
      </p:sp>
      <p:sp>
        <p:nvSpPr>
          <p:cNvPr id="2" name="Segnaposto numero diapositiva 1"/>
          <p:cNvSpPr>
            <a:spLocks noGrp="1"/>
          </p:cNvSpPr>
          <p:nvPr>
            <p:ph type="sldNum" sz="quarter" idx="12"/>
          </p:nvPr>
        </p:nvSpPr>
        <p:spPr/>
        <p:txBody>
          <a:bodyPr/>
          <a:lstStyle/>
          <a:p>
            <a:pPr>
              <a:defRPr/>
            </a:pPr>
            <a:fld id="{7157E3A4-F43F-4E94-BF7A-60809CAB9F61}" type="slidenum">
              <a:rPr lang="it-IT" smtClean="0">
                <a:solidFill>
                  <a:prstClr val="black">
                    <a:tint val="75000"/>
                  </a:prstClr>
                </a:solidFill>
              </a:rPr>
              <a:pPr>
                <a:defRPr/>
              </a:pPr>
              <a:t>1</a:t>
            </a:fld>
            <a:endParaRPr lang="it-IT" dirty="0">
              <a:solidFill>
                <a:prstClr val="black">
                  <a:tint val="75000"/>
                </a:prstClr>
              </a:solidFill>
            </a:endParaRPr>
          </a:p>
        </p:txBody>
      </p:sp>
      <p:sp>
        <p:nvSpPr>
          <p:cNvPr id="2053" name="CasellaDiTesto 5"/>
          <p:cNvSpPr txBox="1">
            <a:spLocks noChangeArrowheads="1"/>
          </p:cNvSpPr>
          <p:nvPr/>
        </p:nvSpPr>
        <p:spPr bwMode="auto">
          <a:xfrm>
            <a:off x="755650" y="5732463"/>
            <a:ext cx="23034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it-IT" sz="2400" dirty="0" smtClean="0">
                <a:solidFill>
                  <a:prstClr val="black"/>
                </a:solidFill>
              </a:rPr>
              <a:t>27 gennaio 2020</a:t>
            </a:r>
          </a:p>
        </p:txBody>
      </p:sp>
    </p:spTree>
    <p:extLst>
      <p:ext uri="{BB962C8B-B14F-4D97-AF65-F5344CB8AC3E}">
        <p14:creationId xmlns:p14="http://schemas.microsoft.com/office/powerpoint/2010/main" val="1279938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title"/>
          </p:nvPr>
        </p:nvSpPr>
        <p:spPr>
          <a:xfrm>
            <a:off x="457200" y="274638"/>
            <a:ext cx="8229600" cy="796925"/>
          </a:xfrm>
        </p:spPr>
        <p:txBody>
          <a:bodyPr/>
          <a:lstStyle/>
          <a:p>
            <a:r>
              <a:rPr lang="it-IT" sz="2800" b="1" u="sng" smtClean="0"/>
              <a:t>Impero Songhaï</a:t>
            </a:r>
            <a:endParaRPr lang="it-IT" sz="2800" smtClean="0"/>
          </a:p>
        </p:txBody>
      </p:sp>
      <p:sp>
        <p:nvSpPr>
          <p:cNvPr id="4" name="Segnaposto numero diapositiva 3"/>
          <p:cNvSpPr>
            <a:spLocks noGrp="1"/>
          </p:cNvSpPr>
          <p:nvPr>
            <p:ph type="sldNum" sz="quarter" idx="12"/>
          </p:nvPr>
        </p:nvSpPr>
        <p:spPr/>
        <p:txBody>
          <a:bodyPr/>
          <a:lstStyle/>
          <a:p>
            <a:pPr>
              <a:defRPr/>
            </a:pPr>
            <a:fld id="{9AC5D82C-5F59-4BA3-8FF5-C0A2B6B8217A}" type="slidenum">
              <a:rPr lang="it-IT" smtClean="0">
                <a:solidFill>
                  <a:prstClr val="black">
                    <a:tint val="75000"/>
                  </a:prstClr>
                </a:solidFill>
              </a:rPr>
              <a:pPr>
                <a:defRPr/>
              </a:pPr>
              <a:t>10</a:t>
            </a:fld>
            <a:endParaRPr lang="it-IT">
              <a:solidFill>
                <a:prstClr val="black">
                  <a:tint val="75000"/>
                </a:prstClr>
              </a:solidFill>
            </a:endParaRPr>
          </a:p>
        </p:txBody>
      </p:sp>
      <p:pic>
        <p:nvPicPr>
          <p:cNvPr id="7172" name="Segnaposto contenuto 4" descr="481px-Reich_Songhai.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1000125"/>
            <a:ext cx="5857875"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1170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p:txBody>
          <a:bodyPr/>
          <a:lstStyle/>
          <a:p>
            <a:r>
              <a:rPr lang="it-IT" sz="2800" b="1" u="sng" smtClean="0"/>
              <a:t>Impero Songhaï</a:t>
            </a:r>
          </a:p>
        </p:txBody>
      </p:sp>
      <p:sp>
        <p:nvSpPr>
          <p:cNvPr id="4" name="Segnaposto numero diapositiva 3"/>
          <p:cNvSpPr>
            <a:spLocks noGrp="1"/>
          </p:cNvSpPr>
          <p:nvPr>
            <p:ph type="sldNum" sz="quarter" idx="12"/>
          </p:nvPr>
        </p:nvSpPr>
        <p:spPr/>
        <p:txBody>
          <a:bodyPr/>
          <a:lstStyle/>
          <a:p>
            <a:pPr>
              <a:defRPr/>
            </a:pPr>
            <a:fld id="{C29482D0-1047-4016-9225-C89CC450CA63}" type="slidenum">
              <a:rPr lang="it-IT" smtClean="0">
                <a:solidFill>
                  <a:prstClr val="black">
                    <a:tint val="75000"/>
                  </a:prstClr>
                </a:solidFill>
              </a:rPr>
              <a:pPr>
                <a:defRPr/>
              </a:pPr>
              <a:t>11</a:t>
            </a:fld>
            <a:endParaRPr lang="it-IT">
              <a:solidFill>
                <a:prstClr val="black">
                  <a:tint val="75000"/>
                </a:prstClr>
              </a:solidFill>
            </a:endParaRPr>
          </a:p>
        </p:txBody>
      </p:sp>
      <p:pic>
        <p:nvPicPr>
          <p:cNvPr id="8196" name="Segnaposto contenuto 4" descr="481px-SONGHAI_empire_map.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71563" y="1500188"/>
            <a:ext cx="7305675" cy="4572000"/>
          </a:xfrm>
        </p:spPr>
      </p:pic>
    </p:spTree>
    <p:extLst>
      <p:ext uri="{BB962C8B-B14F-4D97-AF65-F5344CB8AC3E}">
        <p14:creationId xmlns:p14="http://schemas.microsoft.com/office/powerpoint/2010/main" val="2492150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a:xfrm>
            <a:off x="457200" y="2420938"/>
            <a:ext cx="8229600" cy="1944687"/>
          </a:xfrm>
        </p:spPr>
        <p:txBody>
          <a:bodyPr/>
          <a:lstStyle/>
          <a:p>
            <a:r>
              <a:rPr lang="it-IT" sz="6000" smtClean="0"/>
              <a:t>SCHIAVITU’</a:t>
            </a:r>
          </a:p>
        </p:txBody>
      </p:sp>
      <p:sp>
        <p:nvSpPr>
          <p:cNvPr id="4" name="Segnaposto numero diapositiva 3"/>
          <p:cNvSpPr>
            <a:spLocks noGrp="1"/>
          </p:cNvSpPr>
          <p:nvPr>
            <p:ph type="sldNum" sz="quarter" idx="12"/>
          </p:nvPr>
        </p:nvSpPr>
        <p:spPr/>
        <p:txBody>
          <a:bodyPr/>
          <a:lstStyle/>
          <a:p>
            <a:pPr>
              <a:defRPr/>
            </a:pPr>
            <a:fld id="{C1D30E4D-AF3C-4526-9D0C-6D7B3213B8C2}" type="slidenum">
              <a:rPr lang="it-IT" smtClean="0">
                <a:solidFill>
                  <a:prstClr val="black">
                    <a:tint val="75000"/>
                  </a:prstClr>
                </a:solidFill>
              </a:rPr>
              <a:pPr>
                <a:defRPr/>
              </a:pPr>
              <a:t>12</a:t>
            </a:fld>
            <a:endParaRPr lang="it-IT">
              <a:solidFill>
                <a:prstClr val="black">
                  <a:tint val="75000"/>
                </a:prstClr>
              </a:solidFill>
            </a:endParaRPr>
          </a:p>
        </p:txBody>
      </p:sp>
    </p:spTree>
    <p:extLst>
      <p:ext uri="{BB962C8B-B14F-4D97-AF65-F5344CB8AC3E}">
        <p14:creationId xmlns:p14="http://schemas.microsoft.com/office/powerpoint/2010/main" val="988026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TRATTA DEGLI SCHIAVI</a:t>
            </a:r>
            <a:endParaRPr lang="it-IT" dirty="0"/>
          </a:p>
        </p:txBody>
      </p:sp>
      <p:sp>
        <p:nvSpPr>
          <p:cNvPr id="3" name="Segnaposto contenuto 2"/>
          <p:cNvSpPr>
            <a:spLocks noGrp="1"/>
          </p:cNvSpPr>
          <p:nvPr>
            <p:ph idx="1"/>
          </p:nvPr>
        </p:nvSpPr>
        <p:spPr/>
        <p:txBody>
          <a:bodyPr/>
          <a:lstStyle/>
          <a:p>
            <a:pPr algn="just"/>
            <a:r>
              <a:rPr lang="it-IT" dirty="0" smtClean="0"/>
              <a:t>Dal ‘500 fino a metà ‘800 dalla costa atlantica le potenze marinare europee hanno </a:t>
            </a:r>
            <a:r>
              <a:rPr lang="it-IT" i="1" dirty="0" smtClean="0"/>
              <a:t>«predato»</a:t>
            </a:r>
            <a:r>
              <a:rPr lang="it-IT" dirty="0" smtClean="0"/>
              <a:t> almeno 12 ML di schiavi (3 ML dei quali sarebbero morti di patimenti).</a:t>
            </a:r>
          </a:p>
          <a:p>
            <a:pPr algn="just"/>
            <a:r>
              <a:rPr lang="it-IT" dirty="0" smtClean="0"/>
              <a:t>I trafficanti turco-arabi dalla costa prospicente l’Oceano Indiano avrebbero </a:t>
            </a:r>
            <a:r>
              <a:rPr lang="it-IT" i="1" dirty="0" smtClean="0"/>
              <a:t>«catturato» </a:t>
            </a:r>
            <a:r>
              <a:rPr lang="it-IT" dirty="0" smtClean="0"/>
              <a:t>almeno altri 8 ML di schiavi.</a:t>
            </a:r>
            <a:endParaRPr lang="it-IT" i="1" dirty="0"/>
          </a:p>
        </p:txBody>
      </p:sp>
      <p:sp>
        <p:nvSpPr>
          <p:cNvPr id="4" name="Segnaposto numero diapositiva 3"/>
          <p:cNvSpPr>
            <a:spLocks noGrp="1"/>
          </p:cNvSpPr>
          <p:nvPr>
            <p:ph type="sldNum" sz="quarter" idx="12"/>
          </p:nvPr>
        </p:nvSpPr>
        <p:spPr/>
        <p:txBody>
          <a:bodyPr/>
          <a:lstStyle/>
          <a:p>
            <a:pPr>
              <a:defRPr/>
            </a:pPr>
            <a:fld id="{9D4B58A3-2956-492F-814C-77AB39CE0F7E}" type="slidenum">
              <a:rPr lang="it-IT" smtClean="0">
                <a:solidFill>
                  <a:prstClr val="black">
                    <a:tint val="75000"/>
                  </a:prstClr>
                </a:solidFill>
              </a:rPr>
              <a:pPr>
                <a:defRPr/>
              </a:pPr>
              <a:t>13</a:t>
            </a:fld>
            <a:endParaRPr lang="it-IT">
              <a:solidFill>
                <a:prstClr val="black">
                  <a:tint val="75000"/>
                </a:prstClr>
              </a:solidFill>
            </a:endParaRPr>
          </a:p>
        </p:txBody>
      </p:sp>
    </p:spTree>
    <p:extLst>
      <p:ext uri="{BB962C8B-B14F-4D97-AF65-F5344CB8AC3E}">
        <p14:creationId xmlns:p14="http://schemas.microsoft.com/office/powerpoint/2010/main" val="852800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Segnaposto contenuto 4" descr="tratta_schiavi.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42938" y="376238"/>
            <a:ext cx="8072437" cy="6010275"/>
          </a:xfrm>
        </p:spPr>
      </p:pic>
      <p:sp>
        <p:nvSpPr>
          <p:cNvPr id="4" name="Segnaposto numero diapositiva 3"/>
          <p:cNvSpPr>
            <a:spLocks noGrp="1"/>
          </p:cNvSpPr>
          <p:nvPr>
            <p:ph type="sldNum" sz="quarter" idx="12"/>
          </p:nvPr>
        </p:nvSpPr>
        <p:spPr/>
        <p:txBody>
          <a:bodyPr/>
          <a:lstStyle/>
          <a:p>
            <a:pPr>
              <a:defRPr/>
            </a:pPr>
            <a:fld id="{0062D4E0-04F2-4DA9-9370-B1A3FCAD52DF}" type="slidenum">
              <a:rPr lang="it-IT" smtClean="0">
                <a:solidFill>
                  <a:prstClr val="black">
                    <a:tint val="75000"/>
                  </a:prstClr>
                </a:solidFill>
              </a:rPr>
              <a:pPr>
                <a:defRPr/>
              </a:pPr>
              <a:t>14</a:t>
            </a:fld>
            <a:endParaRPr lang="it-IT">
              <a:solidFill>
                <a:prstClr val="black">
                  <a:tint val="75000"/>
                </a:prstClr>
              </a:solidFill>
            </a:endParaRPr>
          </a:p>
        </p:txBody>
      </p:sp>
    </p:spTree>
    <p:extLst>
      <p:ext uri="{BB962C8B-B14F-4D97-AF65-F5344CB8AC3E}">
        <p14:creationId xmlns:p14="http://schemas.microsoft.com/office/powerpoint/2010/main" val="16564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Segnaposto contenuto 4" descr="Commercio_triangolare_coton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357188"/>
            <a:ext cx="7094538" cy="6207125"/>
          </a:xfrm>
        </p:spPr>
      </p:pic>
      <p:sp>
        <p:nvSpPr>
          <p:cNvPr id="4" name="Segnaposto numero diapositiva 3"/>
          <p:cNvSpPr>
            <a:spLocks noGrp="1"/>
          </p:cNvSpPr>
          <p:nvPr>
            <p:ph type="sldNum" sz="quarter" idx="12"/>
          </p:nvPr>
        </p:nvSpPr>
        <p:spPr/>
        <p:txBody>
          <a:bodyPr/>
          <a:lstStyle/>
          <a:p>
            <a:pPr>
              <a:defRPr/>
            </a:pPr>
            <a:fld id="{4E6368DA-B91A-46C1-883A-142FC859E06C}" type="slidenum">
              <a:rPr lang="it-IT" smtClean="0">
                <a:solidFill>
                  <a:prstClr val="black">
                    <a:tint val="75000"/>
                  </a:prstClr>
                </a:solidFill>
              </a:rPr>
              <a:pPr>
                <a:defRPr/>
              </a:pPr>
              <a:t>15</a:t>
            </a:fld>
            <a:endParaRPr lang="it-IT">
              <a:solidFill>
                <a:prstClr val="black">
                  <a:tint val="75000"/>
                </a:prstClr>
              </a:solidFill>
            </a:endParaRPr>
          </a:p>
        </p:txBody>
      </p:sp>
    </p:spTree>
    <p:extLst>
      <p:ext uri="{BB962C8B-B14F-4D97-AF65-F5344CB8AC3E}">
        <p14:creationId xmlns:p14="http://schemas.microsoft.com/office/powerpoint/2010/main" val="3681063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Segnaposto contenuto 4" descr="4229528.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42938" y="285750"/>
            <a:ext cx="7773987" cy="6116638"/>
          </a:xfrm>
        </p:spPr>
      </p:pic>
      <p:sp>
        <p:nvSpPr>
          <p:cNvPr id="4" name="Segnaposto numero diapositiva 3"/>
          <p:cNvSpPr>
            <a:spLocks noGrp="1"/>
          </p:cNvSpPr>
          <p:nvPr>
            <p:ph type="sldNum" sz="quarter" idx="12"/>
          </p:nvPr>
        </p:nvSpPr>
        <p:spPr/>
        <p:txBody>
          <a:bodyPr/>
          <a:lstStyle/>
          <a:p>
            <a:pPr>
              <a:defRPr/>
            </a:pPr>
            <a:fld id="{CB824DE9-6789-4256-B1F3-66BFA3603E5F}" type="slidenum">
              <a:rPr lang="it-IT" smtClean="0">
                <a:solidFill>
                  <a:prstClr val="black">
                    <a:tint val="75000"/>
                  </a:prstClr>
                </a:solidFill>
              </a:rPr>
              <a:pPr>
                <a:defRPr/>
              </a:pPr>
              <a:t>16</a:t>
            </a:fld>
            <a:endParaRPr lang="it-IT">
              <a:solidFill>
                <a:prstClr val="black">
                  <a:tint val="75000"/>
                </a:prstClr>
              </a:solidFill>
            </a:endParaRPr>
          </a:p>
        </p:txBody>
      </p:sp>
    </p:spTree>
    <p:extLst>
      <p:ext uri="{BB962C8B-B14F-4D97-AF65-F5344CB8AC3E}">
        <p14:creationId xmlns:p14="http://schemas.microsoft.com/office/powerpoint/2010/main" val="2008846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Segnaposto contenuto 4" descr="tratta schiavi.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285750"/>
            <a:ext cx="7358063" cy="6126163"/>
          </a:xfrm>
        </p:spPr>
      </p:pic>
      <p:sp>
        <p:nvSpPr>
          <p:cNvPr id="4" name="Segnaposto numero diapositiva 3"/>
          <p:cNvSpPr>
            <a:spLocks noGrp="1"/>
          </p:cNvSpPr>
          <p:nvPr>
            <p:ph type="sldNum" sz="quarter" idx="12"/>
          </p:nvPr>
        </p:nvSpPr>
        <p:spPr/>
        <p:txBody>
          <a:bodyPr/>
          <a:lstStyle/>
          <a:p>
            <a:pPr>
              <a:defRPr/>
            </a:pPr>
            <a:fld id="{8A9AB257-5686-4483-A8B2-3285C3053C00}" type="slidenum">
              <a:rPr lang="it-IT" smtClean="0">
                <a:solidFill>
                  <a:prstClr val="black">
                    <a:tint val="75000"/>
                  </a:prstClr>
                </a:solidFill>
              </a:rPr>
              <a:pPr>
                <a:defRPr/>
              </a:pPr>
              <a:t>17</a:t>
            </a:fld>
            <a:endParaRPr lang="it-IT">
              <a:solidFill>
                <a:prstClr val="black">
                  <a:tint val="75000"/>
                </a:prstClr>
              </a:solidFill>
            </a:endParaRPr>
          </a:p>
        </p:txBody>
      </p:sp>
    </p:spTree>
    <p:extLst>
      <p:ext uri="{BB962C8B-B14F-4D97-AF65-F5344CB8AC3E}">
        <p14:creationId xmlns:p14="http://schemas.microsoft.com/office/powerpoint/2010/main" val="3955471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a:xfrm>
            <a:off x="457200" y="2717800"/>
            <a:ext cx="8229600" cy="1143000"/>
          </a:xfrm>
        </p:spPr>
        <p:txBody>
          <a:bodyPr/>
          <a:lstStyle/>
          <a:p>
            <a:r>
              <a:rPr lang="it-IT" sz="6000" smtClean="0"/>
              <a:t>COLONIALISMO</a:t>
            </a:r>
          </a:p>
        </p:txBody>
      </p:sp>
      <p:sp>
        <p:nvSpPr>
          <p:cNvPr id="4" name="Segnaposto numero diapositiva 3"/>
          <p:cNvSpPr>
            <a:spLocks noGrp="1"/>
          </p:cNvSpPr>
          <p:nvPr>
            <p:ph type="sldNum" sz="quarter" idx="12"/>
          </p:nvPr>
        </p:nvSpPr>
        <p:spPr/>
        <p:txBody>
          <a:bodyPr/>
          <a:lstStyle/>
          <a:p>
            <a:pPr>
              <a:defRPr/>
            </a:pPr>
            <a:fld id="{8DCC3153-C886-4B57-A8DC-8E9FF07E431D}" type="slidenum">
              <a:rPr lang="it-IT" smtClean="0">
                <a:solidFill>
                  <a:prstClr val="black">
                    <a:tint val="75000"/>
                  </a:prstClr>
                </a:solidFill>
              </a:rPr>
              <a:pPr>
                <a:defRPr/>
              </a:pPr>
              <a:t>18</a:t>
            </a:fld>
            <a:endParaRPr lang="it-IT">
              <a:solidFill>
                <a:prstClr val="black">
                  <a:tint val="75000"/>
                </a:prstClr>
              </a:solidFill>
            </a:endParaRPr>
          </a:p>
        </p:txBody>
      </p:sp>
    </p:spTree>
    <p:extLst>
      <p:ext uri="{BB962C8B-B14F-4D97-AF65-F5344CB8AC3E}">
        <p14:creationId xmlns:p14="http://schemas.microsoft.com/office/powerpoint/2010/main" val="301147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Documents and Settings\Gabriele\Documenti\Immagini\280px-Africa_1885_map.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84338" y="428625"/>
            <a:ext cx="5673725" cy="6423025"/>
          </a:xfrm>
          <a:noFill/>
        </p:spPr>
      </p:pic>
      <p:sp>
        <p:nvSpPr>
          <p:cNvPr id="5" name="Segnaposto numero diapositiva 4"/>
          <p:cNvSpPr>
            <a:spLocks noGrp="1"/>
          </p:cNvSpPr>
          <p:nvPr>
            <p:ph type="sldNum" sz="quarter" idx="12"/>
          </p:nvPr>
        </p:nvSpPr>
        <p:spPr/>
        <p:txBody>
          <a:bodyPr/>
          <a:lstStyle/>
          <a:p>
            <a:pPr>
              <a:defRPr/>
            </a:pPr>
            <a:fld id="{357676D1-B339-41C4-B48E-77E3287B5977}" type="slidenum">
              <a:rPr lang="it-IT">
                <a:solidFill>
                  <a:prstClr val="black">
                    <a:tint val="75000"/>
                  </a:prstClr>
                </a:solidFill>
              </a:rPr>
              <a:pPr>
                <a:defRPr/>
              </a:pPr>
              <a:t>19</a:t>
            </a:fld>
            <a:endParaRPr lang="it-IT">
              <a:solidFill>
                <a:prstClr val="black">
                  <a:tint val="75000"/>
                </a:prstClr>
              </a:solidFill>
            </a:endParaRPr>
          </a:p>
        </p:txBody>
      </p:sp>
    </p:spTree>
    <p:extLst>
      <p:ext uri="{BB962C8B-B14F-4D97-AF65-F5344CB8AC3E}">
        <p14:creationId xmlns:p14="http://schemas.microsoft.com/office/powerpoint/2010/main" val="1378179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title"/>
          </p:nvPr>
        </p:nvSpPr>
        <p:spPr/>
        <p:txBody>
          <a:bodyPr/>
          <a:lstStyle/>
          <a:p>
            <a:pPr eaLnBrk="1" hangingPunct="1"/>
            <a:r>
              <a:rPr lang="it-IT" sz="3600" smtClean="0"/>
              <a:t>QUALE IMMAGINE DELL’AFRICA  ? </a:t>
            </a:r>
          </a:p>
        </p:txBody>
      </p:sp>
      <p:sp>
        <p:nvSpPr>
          <p:cNvPr id="4099" name="Segnaposto contenuto 2"/>
          <p:cNvSpPr>
            <a:spLocks noGrp="1"/>
          </p:cNvSpPr>
          <p:nvPr>
            <p:ph idx="1"/>
          </p:nvPr>
        </p:nvSpPr>
        <p:spPr/>
        <p:txBody>
          <a:bodyPr rtlCol="0">
            <a:normAutofit lnSpcReduction="10000"/>
          </a:bodyPr>
          <a:lstStyle/>
          <a:p>
            <a:pPr algn="just" eaLnBrk="1" fontAlgn="auto" hangingPunct="1">
              <a:spcAft>
                <a:spcPts val="0"/>
              </a:spcAft>
              <a:buFont typeface="Arial" pitchFamily="34" charset="0"/>
              <a:buChar char="•"/>
              <a:defRPr/>
            </a:pPr>
            <a:r>
              <a:rPr lang="it-IT" sz="2800" dirty="0" smtClean="0"/>
              <a:t>L’Africa del nostro immaginario è ben diversa da quella reale, quella delle indipendenze non è quella attuale</a:t>
            </a:r>
          </a:p>
          <a:p>
            <a:pPr algn="just" eaLnBrk="1" fontAlgn="auto" hangingPunct="1">
              <a:spcAft>
                <a:spcPts val="0"/>
              </a:spcAft>
              <a:buFont typeface="Arial" pitchFamily="34" charset="0"/>
              <a:buChar char="•"/>
              <a:defRPr/>
            </a:pPr>
            <a:r>
              <a:rPr lang="it-IT" sz="2800" dirty="0" smtClean="0"/>
              <a:t>I mezzi di comunicazione ci presentano quasi esclusivamente un’Africa travagliata da crisi, guerre, rifugiati, immigrati, AIDS, carestie, ….</a:t>
            </a:r>
          </a:p>
          <a:p>
            <a:pPr algn="just" eaLnBrk="1" fontAlgn="auto" hangingPunct="1">
              <a:spcAft>
                <a:spcPts val="0"/>
              </a:spcAft>
              <a:buFont typeface="Arial" pitchFamily="34" charset="0"/>
              <a:buChar char="•"/>
              <a:defRPr/>
            </a:pPr>
            <a:r>
              <a:rPr lang="it-IT" sz="2800" dirty="0" smtClean="0"/>
              <a:t>I popoli africani chiedono di riacquistare la loro dignità e diventare soggetti del proprio destino</a:t>
            </a:r>
          </a:p>
          <a:p>
            <a:pPr algn="just" eaLnBrk="1" fontAlgn="auto" hangingPunct="1">
              <a:spcAft>
                <a:spcPts val="0"/>
              </a:spcAft>
              <a:buFont typeface="Arial" pitchFamily="34" charset="0"/>
              <a:buChar char="•"/>
              <a:defRPr/>
            </a:pPr>
            <a:r>
              <a:rPr lang="it-IT" sz="2800" dirty="0" smtClean="0"/>
              <a:t>Facciamo memoria del passato, analizziamo il presente e proiettiamoci verso il futuro</a:t>
            </a:r>
          </a:p>
        </p:txBody>
      </p:sp>
      <p:sp>
        <p:nvSpPr>
          <p:cNvPr id="4" name="Segnaposto numero diapositiva 3"/>
          <p:cNvSpPr>
            <a:spLocks noGrp="1"/>
          </p:cNvSpPr>
          <p:nvPr>
            <p:ph type="sldNum" sz="quarter" idx="12"/>
          </p:nvPr>
        </p:nvSpPr>
        <p:spPr/>
        <p:txBody>
          <a:bodyPr/>
          <a:lstStyle/>
          <a:p>
            <a:pPr>
              <a:defRPr/>
            </a:pPr>
            <a:fld id="{035FF798-11DD-4777-BD2C-32FD23775C06}" type="slidenum">
              <a:rPr lang="it-IT">
                <a:solidFill>
                  <a:prstClr val="black">
                    <a:tint val="75000"/>
                  </a:prstClr>
                </a:solidFill>
              </a:rPr>
              <a:pPr>
                <a:defRPr/>
              </a:pPr>
              <a:t>2</a:t>
            </a:fld>
            <a:endParaRPr lang="it-IT" dirty="0">
              <a:solidFill>
                <a:prstClr val="black">
                  <a:tint val="75000"/>
                </a:prstClr>
              </a:solidFill>
            </a:endParaRPr>
          </a:p>
        </p:txBody>
      </p:sp>
    </p:spTree>
    <p:extLst>
      <p:ext uri="{BB962C8B-B14F-4D97-AF65-F5344CB8AC3E}">
        <p14:creationId xmlns:p14="http://schemas.microsoft.com/office/powerpoint/2010/main" val="4217850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Gabriele\Documenti\Immagini\Africa_1914_map[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57375" y="460375"/>
            <a:ext cx="5643563" cy="6397625"/>
          </a:xfrm>
          <a:noFill/>
        </p:spPr>
      </p:pic>
      <p:sp>
        <p:nvSpPr>
          <p:cNvPr id="5" name="Segnaposto numero diapositiva 4"/>
          <p:cNvSpPr>
            <a:spLocks noGrp="1"/>
          </p:cNvSpPr>
          <p:nvPr>
            <p:ph type="sldNum" sz="quarter" idx="12"/>
          </p:nvPr>
        </p:nvSpPr>
        <p:spPr/>
        <p:txBody>
          <a:bodyPr/>
          <a:lstStyle/>
          <a:p>
            <a:pPr>
              <a:defRPr/>
            </a:pPr>
            <a:fld id="{EA575105-B590-459A-A8AD-A9839134A46C}" type="slidenum">
              <a:rPr lang="it-IT">
                <a:solidFill>
                  <a:prstClr val="black">
                    <a:tint val="75000"/>
                  </a:prstClr>
                </a:solidFill>
              </a:rPr>
              <a:pPr>
                <a:defRPr/>
              </a:pPr>
              <a:t>20</a:t>
            </a:fld>
            <a:endParaRPr lang="it-IT">
              <a:solidFill>
                <a:prstClr val="black">
                  <a:tint val="75000"/>
                </a:prstClr>
              </a:solidFill>
            </a:endParaRPr>
          </a:p>
        </p:txBody>
      </p:sp>
      <p:sp>
        <p:nvSpPr>
          <p:cNvPr id="17412" name="CasellaDiTesto 5"/>
          <p:cNvSpPr txBox="1">
            <a:spLocks noChangeArrowheads="1"/>
          </p:cNvSpPr>
          <p:nvPr/>
        </p:nvSpPr>
        <p:spPr bwMode="auto">
          <a:xfrm>
            <a:off x="1928813" y="142875"/>
            <a:ext cx="5429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fontAlgn="base" hangingPunct="1">
              <a:spcBef>
                <a:spcPct val="0"/>
              </a:spcBef>
              <a:spcAft>
                <a:spcPct val="0"/>
              </a:spcAft>
            </a:pPr>
            <a:r>
              <a:rPr lang="it-IT" u="sng" smtClean="0">
                <a:solidFill>
                  <a:prstClr val="black"/>
                </a:solidFill>
                <a:cs typeface="Arial" charset="0"/>
              </a:rPr>
              <a:t>L’Africa alla vigilia della Prima Guerra Mondiale</a:t>
            </a:r>
          </a:p>
        </p:txBody>
      </p:sp>
    </p:spTree>
    <p:extLst>
      <p:ext uri="{BB962C8B-B14F-4D97-AF65-F5344CB8AC3E}">
        <p14:creationId xmlns:p14="http://schemas.microsoft.com/office/powerpoint/2010/main" val="4260954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a:xfrm>
            <a:off x="428625" y="142875"/>
            <a:ext cx="8258175" cy="6357938"/>
          </a:xfrm>
        </p:spPr>
        <p:txBody>
          <a:bodyPr/>
          <a:lstStyle/>
          <a:p>
            <a:pPr eaLnBrk="1" hangingPunct="1">
              <a:lnSpc>
                <a:spcPct val="115000"/>
              </a:lnSpc>
            </a:pPr>
            <a:r>
              <a:rPr lang="it-IT" smtClean="0"/>
              <a:t/>
            </a:r>
            <a:br>
              <a:rPr lang="it-IT" smtClean="0"/>
            </a:br>
            <a:r>
              <a:rPr lang="it-IT" smtClean="0">
                <a:latin typeface="Times New Roman" pitchFamily="18" charset="0"/>
                <a:cs typeface="Times New Roman" pitchFamily="18" charset="0"/>
              </a:rPr>
              <a:t/>
            </a:r>
            <a:br>
              <a:rPr lang="it-IT" smtClean="0">
                <a:latin typeface="Times New Roman" pitchFamily="18" charset="0"/>
                <a:cs typeface="Times New Roman" pitchFamily="18" charset="0"/>
              </a:rPr>
            </a:br>
            <a:r>
              <a:rPr lang="it-IT" smtClean="0">
                <a:latin typeface="Times New Roman" pitchFamily="18" charset="0"/>
                <a:cs typeface="Times New Roman" pitchFamily="18" charset="0"/>
              </a:rPr>
              <a:t> </a:t>
            </a:r>
            <a:r>
              <a:rPr lang="it-IT" sz="4000" smtClean="0">
                <a:cs typeface="Times New Roman" pitchFamily="18" charset="0"/>
              </a:rPr>
              <a:t/>
            </a:r>
            <a:br>
              <a:rPr lang="it-IT" sz="4000" smtClean="0">
                <a:cs typeface="Times New Roman" pitchFamily="18" charset="0"/>
              </a:rPr>
            </a:br>
            <a:r>
              <a:rPr lang="it-IT" smtClean="0"/>
              <a:t> </a:t>
            </a:r>
            <a:br>
              <a:rPr lang="it-IT" smtClean="0"/>
            </a:br>
            <a:r>
              <a:rPr lang="it-IT" smtClean="0"/>
              <a:t/>
            </a:r>
            <a:br>
              <a:rPr lang="it-IT" smtClean="0"/>
            </a:br>
            <a:r>
              <a:rPr lang="it-IT" smtClean="0"/>
              <a:t> </a:t>
            </a:r>
            <a:br>
              <a:rPr lang="it-IT" smtClean="0"/>
            </a:br>
            <a:endParaRPr lang="it-IT" smtClean="0"/>
          </a:p>
        </p:txBody>
      </p:sp>
      <p:pic>
        <p:nvPicPr>
          <p:cNvPr id="18435" name="Picture 2" descr="C:\Documents and Settings\Gabriele\Documenti\Immagini\280px-Africa_193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555625"/>
            <a:ext cx="6286500" cy="602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egnaposto numero diapositiva 5"/>
          <p:cNvSpPr>
            <a:spLocks noGrp="1"/>
          </p:cNvSpPr>
          <p:nvPr>
            <p:ph type="sldNum" sz="quarter" idx="12"/>
          </p:nvPr>
        </p:nvSpPr>
        <p:spPr/>
        <p:txBody>
          <a:bodyPr/>
          <a:lstStyle/>
          <a:p>
            <a:pPr>
              <a:defRPr/>
            </a:pPr>
            <a:fld id="{6D23E157-937C-4207-9F25-620094825560}" type="slidenum">
              <a:rPr lang="it-IT">
                <a:solidFill>
                  <a:prstClr val="black">
                    <a:tint val="75000"/>
                  </a:prstClr>
                </a:solidFill>
              </a:rPr>
              <a:pPr>
                <a:defRPr/>
              </a:pPr>
              <a:t>21</a:t>
            </a:fld>
            <a:endParaRPr lang="it-IT">
              <a:solidFill>
                <a:prstClr val="black">
                  <a:tint val="75000"/>
                </a:prstClr>
              </a:solidFill>
            </a:endParaRPr>
          </a:p>
        </p:txBody>
      </p:sp>
      <p:sp>
        <p:nvSpPr>
          <p:cNvPr id="18437" name="CasellaDiTesto 6"/>
          <p:cNvSpPr txBox="1">
            <a:spLocks noChangeArrowheads="1"/>
          </p:cNvSpPr>
          <p:nvPr/>
        </p:nvSpPr>
        <p:spPr bwMode="auto">
          <a:xfrm>
            <a:off x="1857375" y="142875"/>
            <a:ext cx="5857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fontAlgn="base" hangingPunct="1">
              <a:spcBef>
                <a:spcPct val="0"/>
              </a:spcBef>
              <a:spcAft>
                <a:spcPct val="0"/>
              </a:spcAft>
            </a:pPr>
            <a:r>
              <a:rPr lang="it-IT" u="sng" smtClean="0">
                <a:solidFill>
                  <a:prstClr val="black"/>
                </a:solidFill>
                <a:cs typeface="Arial" charset="0"/>
              </a:rPr>
              <a:t>L’Africa alla vigila della Seconda Guerra Mondiale</a:t>
            </a:r>
          </a:p>
        </p:txBody>
      </p:sp>
    </p:spTree>
    <p:extLst>
      <p:ext uri="{BB962C8B-B14F-4D97-AF65-F5344CB8AC3E}">
        <p14:creationId xmlns:p14="http://schemas.microsoft.com/office/powerpoint/2010/main" val="23891098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C:\Documents and Settings\Gabriele\Documenti\Immagini\280px-Africa_1885_map.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5750" y="214313"/>
            <a:ext cx="2640013" cy="2987675"/>
          </a:xfrm>
          <a:noFill/>
        </p:spPr>
      </p:pic>
      <p:sp>
        <p:nvSpPr>
          <p:cNvPr id="5" name="Segnaposto numero diapositiva 4"/>
          <p:cNvSpPr>
            <a:spLocks noGrp="1"/>
          </p:cNvSpPr>
          <p:nvPr>
            <p:ph type="sldNum" sz="quarter" idx="12"/>
          </p:nvPr>
        </p:nvSpPr>
        <p:spPr/>
        <p:txBody>
          <a:bodyPr/>
          <a:lstStyle/>
          <a:p>
            <a:pPr>
              <a:defRPr/>
            </a:pPr>
            <a:fld id="{F67460C0-B756-4DFC-9347-1754D70FAEAF}" type="slidenum">
              <a:rPr lang="it-IT">
                <a:solidFill>
                  <a:prstClr val="black">
                    <a:tint val="75000"/>
                  </a:prstClr>
                </a:solidFill>
              </a:rPr>
              <a:pPr>
                <a:defRPr/>
              </a:pPr>
              <a:t>22</a:t>
            </a:fld>
            <a:endParaRPr lang="it-IT">
              <a:solidFill>
                <a:prstClr val="black">
                  <a:tint val="75000"/>
                </a:prstClr>
              </a:solidFill>
            </a:endParaRPr>
          </a:p>
        </p:txBody>
      </p:sp>
      <p:pic>
        <p:nvPicPr>
          <p:cNvPr id="19460" name="Picture 2" descr="C:\Documents and Settings\Gabriele\Documenti\Immagini\Africa_1914_map[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1188" y="1857375"/>
            <a:ext cx="263525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descr="C:\Documents and Settings\Gabriele\Documenti\Immagini\280px-Africa_193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7875" y="3714750"/>
            <a:ext cx="3116263"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7855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a:xfrm>
            <a:off x="457200" y="2862263"/>
            <a:ext cx="8229600" cy="1143000"/>
          </a:xfrm>
        </p:spPr>
        <p:txBody>
          <a:bodyPr/>
          <a:lstStyle/>
          <a:p>
            <a:r>
              <a:rPr lang="it-IT" sz="6000" dirty="0" smtClean="0"/>
              <a:t>INDIPENDENZE</a:t>
            </a:r>
          </a:p>
        </p:txBody>
      </p:sp>
      <p:sp>
        <p:nvSpPr>
          <p:cNvPr id="4" name="Segnaposto numero diapositiva 3"/>
          <p:cNvSpPr>
            <a:spLocks noGrp="1"/>
          </p:cNvSpPr>
          <p:nvPr>
            <p:ph type="sldNum" sz="quarter" idx="12"/>
          </p:nvPr>
        </p:nvSpPr>
        <p:spPr/>
        <p:txBody>
          <a:bodyPr/>
          <a:lstStyle/>
          <a:p>
            <a:pPr>
              <a:defRPr/>
            </a:pPr>
            <a:fld id="{5DD9BBA2-F976-4990-A5B1-678C601A3F5C}" type="slidenum">
              <a:rPr lang="it-IT" smtClean="0">
                <a:solidFill>
                  <a:prstClr val="black">
                    <a:tint val="75000"/>
                  </a:prstClr>
                </a:solidFill>
              </a:rPr>
              <a:pPr>
                <a:defRPr/>
              </a:pPr>
              <a:t>23</a:t>
            </a:fld>
            <a:endParaRPr lang="it-IT">
              <a:solidFill>
                <a:prstClr val="black">
                  <a:tint val="75000"/>
                </a:prstClr>
              </a:solidFill>
            </a:endParaRPr>
          </a:p>
        </p:txBody>
      </p:sp>
    </p:spTree>
    <p:extLst>
      <p:ext uri="{BB962C8B-B14F-4D97-AF65-F5344CB8AC3E}">
        <p14:creationId xmlns:p14="http://schemas.microsoft.com/office/powerpoint/2010/main" val="23833857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a:xfrm>
            <a:off x="457200" y="274638"/>
            <a:ext cx="8229600" cy="582612"/>
          </a:xfrm>
        </p:spPr>
        <p:txBody>
          <a:bodyPr/>
          <a:lstStyle/>
          <a:p>
            <a:pPr eaLnBrk="1" hangingPunct="1"/>
            <a:r>
              <a:rPr lang="it-IT" sz="3200" smtClean="0"/>
              <a:t>INDIPENDENZE CONCESSE &amp; CONQUISTATE</a:t>
            </a:r>
          </a:p>
        </p:txBody>
      </p:sp>
      <p:sp>
        <p:nvSpPr>
          <p:cNvPr id="21507" name="Segnaposto contenuto 2"/>
          <p:cNvSpPr>
            <a:spLocks noGrp="1"/>
          </p:cNvSpPr>
          <p:nvPr>
            <p:ph idx="1"/>
          </p:nvPr>
        </p:nvSpPr>
        <p:spPr>
          <a:xfrm>
            <a:off x="285750" y="857250"/>
            <a:ext cx="8501063" cy="5786438"/>
          </a:xfrm>
        </p:spPr>
        <p:txBody>
          <a:bodyPr/>
          <a:lstStyle/>
          <a:p>
            <a:pPr algn="just" eaLnBrk="1" hangingPunct="1"/>
            <a:r>
              <a:rPr lang="it-IT" sz="2800" smtClean="0"/>
              <a:t>Le indipendenze ottenute attorno al 1960 furono concesse dalle ex potenze coloniali. Altre, invece, dovettero essere conquistate, spesso con le armi:</a:t>
            </a:r>
          </a:p>
          <a:p>
            <a:pPr lvl="1" eaLnBrk="1" hangingPunct="1">
              <a:buFont typeface="Wingdings" pitchFamily="2" charset="2"/>
              <a:buChar char="v"/>
            </a:pPr>
            <a:r>
              <a:rPr lang="it-IT" smtClean="0"/>
              <a:t>Alger</a:t>
            </a:r>
            <a:r>
              <a:rPr lang="it-IT" sz="2400" smtClean="0"/>
              <a:t>ia, 5 luglio 1962;</a:t>
            </a:r>
          </a:p>
          <a:p>
            <a:pPr lvl="1" eaLnBrk="1" hangingPunct="1">
              <a:buFont typeface="Wingdings" pitchFamily="2" charset="2"/>
              <a:buChar char="v"/>
            </a:pPr>
            <a:r>
              <a:rPr lang="it-IT" sz="2400" smtClean="0"/>
              <a:t>Guinea Bissau, 24 settembre 1973;</a:t>
            </a:r>
          </a:p>
          <a:p>
            <a:pPr lvl="1" eaLnBrk="1" hangingPunct="1">
              <a:buFont typeface="Wingdings" pitchFamily="2" charset="2"/>
              <a:buChar char="v"/>
            </a:pPr>
            <a:r>
              <a:rPr lang="it-IT" sz="2400" smtClean="0"/>
              <a:t>Mozambico, 25 giugno 1975;</a:t>
            </a:r>
          </a:p>
          <a:p>
            <a:pPr lvl="1" eaLnBrk="1" hangingPunct="1">
              <a:buFont typeface="Wingdings" pitchFamily="2" charset="2"/>
              <a:buChar char="v"/>
            </a:pPr>
            <a:r>
              <a:rPr lang="it-IT" sz="2400" smtClean="0"/>
              <a:t>Capo Verde, 5 luglio 1975;</a:t>
            </a:r>
          </a:p>
          <a:p>
            <a:pPr lvl="1" eaLnBrk="1" hangingPunct="1">
              <a:buFont typeface="Wingdings" pitchFamily="2" charset="2"/>
              <a:buChar char="v"/>
            </a:pPr>
            <a:r>
              <a:rPr lang="it-IT" sz="2400" smtClean="0"/>
              <a:t>Angola, 11 novembre 1975;</a:t>
            </a:r>
          </a:p>
          <a:p>
            <a:pPr lvl="1" eaLnBrk="1" hangingPunct="1">
              <a:buFont typeface="Wingdings" pitchFamily="2" charset="2"/>
              <a:buChar char="v"/>
            </a:pPr>
            <a:r>
              <a:rPr lang="it-IT" sz="2400" smtClean="0"/>
              <a:t>Zimbabwe (ex Rhodesia del Sud), 18 aprile 1980;</a:t>
            </a:r>
          </a:p>
          <a:p>
            <a:pPr lvl="1" eaLnBrk="1" hangingPunct="1">
              <a:buFont typeface="Wingdings" pitchFamily="2" charset="2"/>
              <a:buChar char="v"/>
            </a:pPr>
            <a:r>
              <a:rPr lang="it-IT" sz="2400" smtClean="0"/>
              <a:t>Namibia, 21 marzo 1990;</a:t>
            </a:r>
          </a:p>
          <a:p>
            <a:pPr lvl="1" eaLnBrk="1" hangingPunct="1">
              <a:buFont typeface="Wingdings" pitchFamily="2" charset="2"/>
              <a:buChar char="v"/>
            </a:pPr>
            <a:r>
              <a:rPr lang="it-IT" sz="2400" smtClean="0"/>
              <a:t>Eritrea, 24 maggio 1993;</a:t>
            </a:r>
          </a:p>
          <a:p>
            <a:pPr lvl="1" eaLnBrk="1" hangingPunct="1">
              <a:buFont typeface="Wingdings" pitchFamily="2" charset="2"/>
              <a:buChar char="v"/>
            </a:pPr>
            <a:r>
              <a:rPr lang="it-IT" sz="2400" smtClean="0"/>
              <a:t>Sudafrica, 27 aprile 1994;</a:t>
            </a:r>
          </a:p>
          <a:p>
            <a:pPr lvl="1" eaLnBrk="1" hangingPunct="1">
              <a:buFont typeface="Wingdings" pitchFamily="2" charset="2"/>
              <a:buChar char="v"/>
            </a:pPr>
            <a:r>
              <a:rPr lang="it-IT" sz="2400" smtClean="0"/>
              <a:t>Repubblica araba sahraui, 27 febbraio 1976???</a:t>
            </a:r>
          </a:p>
        </p:txBody>
      </p:sp>
      <p:sp>
        <p:nvSpPr>
          <p:cNvPr id="6" name="Segnaposto numero diapositiva 5"/>
          <p:cNvSpPr>
            <a:spLocks noGrp="1"/>
          </p:cNvSpPr>
          <p:nvPr>
            <p:ph type="sldNum" sz="quarter" idx="12"/>
          </p:nvPr>
        </p:nvSpPr>
        <p:spPr/>
        <p:txBody>
          <a:bodyPr/>
          <a:lstStyle/>
          <a:p>
            <a:pPr>
              <a:defRPr/>
            </a:pPr>
            <a:fld id="{140235C5-F8FA-4F07-A277-8A3BF7FA9410}" type="slidenum">
              <a:rPr lang="it-IT">
                <a:solidFill>
                  <a:prstClr val="black">
                    <a:tint val="75000"/>
                  </a:prstClr>
                </a:solidFill>
              </a:rPr>
              <a:pPr>
                <a:defRPr/>
              </a:pPr>
              <a:t>24</a:t>
            </a:fld>
            <a:endParaRPr lang="it-IT">
              <a:solidFill>
                <a:prstClr val="black">
                  <a:tint val="75000"/>
                </a:prstClr>
              </a:solidFill>
            </a:endParaRPr>
          </a:p>
        </p:txBody>
      </p:sp>
    </p:spTree>
    <p:extLst>
      <p:ext uri="{BB962C8B-B14F-4D97-AF65-F5344CB8AC3E}">
        <p14:creationId xmlns:p14="http://schemas.microsoft.com/office/powerpoint/2010/main" val="2542390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492896"/>
            <a:ext cx="8229600" cy="3633267"/>
          </a:xfrm>
        </p:spPr>
        <p:txBody>
          <a:bodyPr>
            <a:normAutofit/>
          </a:bodyPr>
          <a:lstStyle/>
          <a:p>
            <a:pPr marL="0" indent="0" algn="ctr">
              <a:buNone/>
            </a:pPr>
            <a:r>
              <a:rPr lang="it-IT" sz="6000" dirty="0" smtClean="0"/>
              <a:t>UNO SGUARDO ALL’ECONOMIA</a:t>
            </a:r>
            <a:endParaRPr lang="it-IT" sz="6000" dirty="0"/>
          </a:p>
        </p:txBody>
      </p:sp>
      <p:sp>
        <p:nvSpPr>
          <p:cNvPr id="6" name="Segnaposto numero diapositiva 5"/>
          <p:cNvSpPr>
            <a:spLocks noGrp="1"/>
          </p:cNvSpPr>
          <p:nvPr>
            <p:ph type="sldNum" sz="quarter" idx="12"/>
          </p:nvPr>
        </p:nvSpPr>
        <p:spPr/>
        <p:txBody>
          <a:bodyPr/>
          <a:lstStyle/>
          <a:p>
            <a:fld id="{E7A41E1B-4F70-4964-A407-84C68BE8251C}" type="slidenum">
              <a:rPr lang="it-IT" smtClean="0"/>
              <a:t>25</a:t>
            </a:fld>
            <a:endParaRPr lang="it-IT"/>
          </a:p>
        </p:txBody>
      </p:sp>
    </p:spTree>
    <p:extLst>
      <p:ext uri="{BB962C8B-B14F-4D97-AF65-F5344CB8AC3E}">
        <p14:creationId xmlns:p14="http://schemas.microsoft.com/office/powerpoint/2010/main" val="1252048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SETTORI DI PRODUZIONE</a:t>
            </a:r>
            <a:endParaRPr lang="it-IT" dirty="0"/>
          </a:p>
        </p:txBody>
      </p:sp>
      <p:sp>
        <p:nvSpPr>
          <p:cNvPr id="3" name="Segnaposto contenuto 2"/>
          <p:cNvSpPr>
            <a:spLocks noGrp="1"/>
          </p:cNvSpPr>
          <p:nvPr>
            <p:ph idx="1"/>
          </p:nvPr>
        </p:nvSpPr>
        <p:spPr/>
        <p:txBody>
          <a:bodyPr>
            <a:normAutofit fontScale="92500"/>
          </a:bodyPr>
          <a:lstStyle/>
          <a:p>
            <a:r>
              <a:rPr lang="it-IT" dirty="0" smtClean="0"/>
              <a:t>Settore primario</a:t>
            </a:r>
          </a:p>
          <a:p>
            <a:pPr lvl="1"/>
            <a:r>
              <a:rPr lang="it-IT" dirty="0" smtClean="0"/>
              <a:t>Agricoltura di sussistenza e di esportazione (L’Europe </a:t>
            </a:r>
            <a:r>
              <a:rPr lang="it-IT" dirty="0" err="1" smtClean="0"/>
              <a:t>plume</a:t>
            </a:r>
            <a:r>
              <a:rPr lang="it-IT" dirty="0" smtClean="0"/>
              <a:t> l’Afrique), allevamento, economia forestale (silvicoltura), pesca</a:t>
            </a:r>
          </a:p>
          <a:p>
            <a:pPr lvl="1"/>
            <a:r>
              <a:rPr lang="it-IT" dirty="0" smtClean="0"/>
              <a:t>Estrazione mineraria (</a:t>
            </a:r>
            <a:r>
              <a:rPr lang="it-IT" dirty="0" err="1" smtClean="0"/>
              <a:t>coltan</a:t>
            </a:r>
            <a:r>
              <a:rPr lang="it-IT" dirty="0" smtClean="0"/>
              <a:t>, diamanti di sangue, …)</a:t>
            </a:r>
          </a:p>
          <a:p>
            <a:r>
              <a:rPr lang="it-IT" dirty="0" smtClean="0"/>
              <a:t>Settore secondario</a:t>
            </a:r>
          </a:p>
          <a:p>
            <a:pPr lvl="1"/>
            <a:r>
              <a:rPr lang="it-IT" dirty="0" smtClean="0"/>
              <a:t>Industria ed artigianato</a:t>
            </a:r>
          </a:p>
          <a:p>
            <a:r>
              <a:rPr lang="it-IT" dirty="0" smtClean="0"/>
              <a:t>Settore terziario</a:t>
            </a:r>
          </a:p>
          <a:p>
            <a:pPr lvl="1"/>
            <a:r>
              <a:rPr lang="it-IT" dirty="0" smtClean="0"/>
              <a:t>Servizi</a:t>
            </a:r>
          </a:p>
          <a:p>
            <a:pPr marL="457200" lvl="1" indent="0">
              <a:buNone/>
            </a:pP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26</a:t>
            </a:fld>
            <a:endParaRPr lang="it-IT"/>
          </a:p>
        </p:txBody>
      </p:sp>
    </p:spTree>
    <p:extLst>
      <p:ext uri="{BB962C8B-B14F-4D97-AF65-F5344CB8AC3E}">
        <p14:creationId xmlns:p14="http://schemas.microsoft.com/office/powerpoint/2010/main" val="3484776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t>UN’ECONOMIA DINAMICA</a:t>
            </a:r>
            <a:endParaRPr lang="it-IT" sz="3600" dirty="0"/>
          </a:p>
        </p:txBody>
      </p:sp>
      <p:sp>
        <p:nvSpPr>
          <p:cNvPr id="3" name="Segnaposto contenuto 2"/>
          <p:cNvSpPr>
            <a:spLocks noGrp="1"/>
          </p:cNvSpPr>
          <p:nvPr>
            <p:ph idx="1"/>
          </p:nvPr>
        </p:nvSpPr>
        <p:spPr/>
        <p:txBody>
          <a:bodyPr>
            <a:normAutofit fontScale="85000" lnSpcReduction="10000"/>
          </a:bodyPr>
          <a:lstStyle/>
          <a:p>
            <a:pPr algn="just"/>
            <a:r>
              <a:rPr lang="it-IT" dirty="0" smtClean="0"/>
              <a:t>Pur restando il regno della povertà, l’Africa subsahariana per il FMI rappresenta l’economia più dinamica del mondo</a:t>
            </a:r>
          </a:p>
          <a:p>
            <a:pPr algn="just"/>
            <a:r>
              <a:rPr lang="it-IT" dirty="0" smtClean="0"/>
              <a:t>Dal 2000 ad oggi il suo PIL complessivo è aumentato più del 60%, ad un tasso medio annuo di crescita del 4,5%</a:t>
            </a:r>
          </a:p>
          <a:p>
            <a:pPr algn="just"/>
            <a:r>
              <a:rPr lang="it-IT" dirty="0" smtClean="0"/>
              <a:t>Il sistema bancario è in espansione e la stessa telefonia mobile è in pieno boom: il 70% degli africani ha un telefonino</a:t>
            </a:r>
          </a:p>
          <a:p>
            <a:pPr algn="just"/>
            <a:r>
              <a:rPr lang="it-IT" dirty="0" smtClean="0"/>
              <a:t>Il ceto medio africano (ossia con un reddito di almeno 500 $ al mese) è di più di 350 ML di persone</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27</a:t>
            </a:fld>
            <a:endParaRPr lang="it-IT"/>
          </a:p>
        </p:txBody>
      </p:sp>
    </p:spTree>
    <p:extLst>
      <p:ext uri="{BB962C8B-B14F-4D97-AF65-F5344CB8AC3E}">
        <p14:creationId xmlns:p14="http://schemas.microsoft.com/office/powerpoint/2010/main" val="32676345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AFRICA, RISERVA ALIMENTARE DEL PIANETA</a:t>
            </a:r>
            <a:endParaRPr lang="it-IT" sz="3200" dirty="0"/>
          </a:p>
        </p:txBody>
      </p:sp>
      <p:sp>
        <p:nvSpPr>
          <p:cNvPr id="3" name="Segnaposto contenuto 2"/>
          <p:cNvSpPr>
            <a:spLocks noGrp="1"/>
          </p:cNvSpPr>
          <p:nvPr>
            <p:ph idx="1"/>
          </p:nvPr>
        </p:nvSpPr>
        <p:spPr/>
        <p:txBody>
          <a:bodyPr>
            <a:normAutofit fontScale="92500"/>
          </a:bodyPr>
          <a:lstStyle/>
          <a:p>
            <a:pPr algn="just"/>
            <a:r>
              <a:rPr lang="it-IT" dirty="0" smtClean="0"/>
              <a:t>In agricoltura è impiegato il 60% della forza lavoro (contro un 4% scarso della media dei 35 Paesi più sviluppati, cioè quelli dell’OCSE)</a:t>
            </a:r>
          </a:p>
          <a:p>
            <a:pPr algn="just"/>
            <a:r>
              <a:rPr lang="it-IT" dirty="0" smtClean="0"/>
              <a:t>Questo 60% produce appena il 16,2% della ricchezza del continente e gli agricoltori dovranno pertanto essere ricollocati in altri settori</a:t>
            </a:r>
          </a:p>
          <a:p>
            <a:pPr algn="just"/>
            <a:r>
              <a:rPr lang="it-IT" dirty="0" smtClean="0"/>
              <a:t>Se il settore agricolo viene modernizzato, l’Africa potrebbe diventare la riserva alimentare del Pianeta</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28</a:t>
            </a:fld>
            <a:endParaRPr lang="it-IT"/>
          </a:p>
        </p:txBody>
      </p:sp>
    </p:spTree>
    <p:extLst>
      <p:ext uri="{BB962C8B-B14F-4D97-AF65-F5344CB8AC3E}">
        <p14:creationId xmlns:p14="http://schemas.microsoft.com/office/powerpoint/2010/main" val="2595725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p:cNvSpPr>
            <a:spLocks noGrp="1"/>
          </p:cNvSpPr>
          <p:nvPr>
            <p:ph type="title"/>
          </p:nvPr>
        </p:nvSpPr>
        <p:spPr>
          <a:xfrm>
            <a:off x="457200" y="274638"/>
            <a:ext cx="8229600" cy="511175"/>
          </a:xfrm>
        </p:spPr>
        <p:txBody>
          <a:bodyPr/>
          <a:lstStyle/>
          <a:p>
            <a:r>
              <a:rPr lang="it-IT" sz="3600" smtClean="0"/>
              <a:t>Dipendenza dai prodotti primari esportati</a:t>
            </a:r>
          </a:p>
        </p:txBody>
      </p:sp>
      <p:graphicFrame>
        <p:nvGraphicFramePr>
          <p:cNvPr id="5" name="Segnaposto contenuto 4"/>
          <p:cNvGraphicFramePr>
            <a:graphicFrameLocks noGrp="1"/>
          </p:cNvGraphicFramePr>
          <p:nvPr>
            <p:ph idx="1"/>
          </p:nvPr>
        </p:nvGraphicFramePr>
        <p:xfrm>
          <a:off x="571500" y="928688"/>
          <a:ext cx="8258175" cy="5669140"/>
        </p:xfrm>
        <a:graphic>
          <a:graphicData uri="http://schemas.openxmlformats.org/drawingml/2006/table">
            <a:tbl>
              <a:tblPr firstRow="1" bandRow="1">
                <a:tableStyleId>{5C22544A-7EE6-4342-B048-85BDC9FD1C3A}</a:tableStyleId>
              </a:tblPr>
              <a:tblGrid>
                <a:gridCol w="2752725"/>
                <a:gridCol w="2752725"/>
                <a:gridCol w="2752725"/>
              </a:tblGrid>
              <a:tr h="914356">
                <a:tc>
                  <a:txBody>
                    <a:bodyPr/>
                    <a:lstStyle/>
                    <a:p>
                      <a:pPr algn="ctr"/>
                      <a:r>
                        <a:rPr lang="it-IT" sz="1800" b="1" kern="1200" dirty="0" smtClean="0">
                          <a:solidFill>
                            <a:schemeClr val="lt1"/>
                          </a:solidFill>
                          <a:latin typeface="+mn-lt"/>
                          <a:ea typeface="+mn-ea"/>
                          <a:cs typeface="+mn-cs"/>
                        </a:rPr>
                        <a:t>Paese</a:t>
                      </a:r>
                      <a:endParaRPr lang="it-IT" sz="1800" dirty="0"/>
                    </a:p>
                  </a:txBody>
                  <a:tcPr marT="45715" marB="45715"/>
                </a:tc>
                <a:tc>
                  <a:txBody>
                    <a:bodyPr/>
                    <a:lstStyle/>
                    <a:p>
                      <a:pPr algn="ctr"/>
                      <a:r>
                        <a:rPr lang="it-IT" sz="1800" b="1" kern="1200" dirty="0" smtClean="0">
                          <a:solidFill>
                            <a:schemeClr val="lt1"/>
                          </a:solidFill>
                          <a:latin typeface="+mn-lt"/>
                          <a:ea typeface="+mn-ea"/>
                          <a:cs typeface="+mn-cs"/>
                        </a:rPr>
                        <a:t>Principale prodotto esportato</a:t>
                      </a:r>
                      <a:endParaRPr lang="it-IT" sz="1800" dirty="0"/>
                    </a:p>
                  </a:txBody>
                  <a:tcPr marT="45715" marB="45715"/>
                </a:tc>
                <a:tc>
                  <a:txBody>
                    <a:bodyPr/>
                    <a:lstStyle/>
                    <a:p>
                      <a:pPr algn="ctr"/>
                      <a:r>
                        <a:rPr lang="it-IT" sz="1800" b="1" kern="1200" dirty="0" smtClean="0">
                          <a:solidFill>
                            <a:schemeClr val="lt1"/>
                          </a:solidFill>
                          <a:latin typeface="+mn-lt"/>
                          <a:ea typeface="+mn-ea"/>
                          <a:cs typeface="+mn-cs"/>
                        </a:rPr>
                        <a:t>% del prodotto negli introiti da esportazione anno 2000</a:t>
                      </a:r>
                      <a:endParaRPr lang="it-IT" sz="1800" dirty="0"/>
                    </a:p>
                  </a:txBody>
                  <a:tcPr marT="45715" marB="45715"/>
                </a:tc>
              </a:tr>
              <a:tr h="365739">
                <a:tc>
                  <a:txBody>
                    <a:bodyPr/>
                    <a:lstStyle/>
                    <a:p>
                      <a:r>
                        <a:rPr lang="it-IT" sz="1800" dirty="0" smtClean="0"/>
                        <a:t>Benin</a:t>
                      </a:r>
                      <a:endParaRPr lang="it-IT" sz="1800" dirty="0"/>
                    </a:p>
                  </a:txBody>
                  <a:tcPr marT="45715" marB="45715"/>
                </a:tc>
                <a:tc>
                  <a:txBody>
                    <a:bodyPr/>
                    <a:lstStyle/>
                    <a:p>
                      <a:pPr algn="ctr"/>
                      <a:r>
                        <a:rPr lang="it-IT" sz="1800" dirty="0" smtClean="0"/>
                        <a:t>cotone</a:t>
                      </a:r>
                      <a:endParaRPr lang="it-IT" sz="1800" dirty="0"/>
                    </a:p>
                  </a:txBody>
                  <a:tcPr marT="45715" marB="45715"/>
                </a:tc>
                <a:tc>
                  <a:txBody>
                    <a:bodyPr/>
                    <a:lstStyle/>
                    <a:p>
                      <a:pPr algn="ctr"/>
                      <a:r>
                        <a:rPr lang="it-IT" sz="1800" dirty="0" smtClean="0"/>
                        <a:t>84%</a:t>
                      </a:r>
                    </a:p>
                  </a:txBody>
                  <a:tcPr marT="45715" marB="45715"/>
                </a:tc>
              </a:tr>
              <a:tr h="365739">
                <a:tc>
                  <a:txBody>
                    <a:bodyPr/>
                    <a:lstStyle/>
                    <a:p>
                      <a:r>
                        <a:rPr lang="it-IT" sz="1800" dirty="0" smtClean="0"/>
                        <a:t>Mali</a:t>
                      </a:r>
                      <a:endParaRPr lang="it-IT" sz="1800" dirty="0"/>
                    </a:p>
                  </a:txBody>
                  <a:tcPr marT="45715" marB="45715"/>
                </a:tc>
                <a:tc>
                  <a:txBody>
                    <a:bodyPr/>
                    <a:lstStyle/>
                    <a:p>
                      <a:pPr algn="ctr"/>
                      <a:r>
                        <a:rPr lang="it-IT" sz="1800" dirty="0" smtClean="0"/>
                        <a:t>cotone</a:t>
                      </a:r>
                      <a:endParaRPr lang="it-IT" sz="1800" dirty="0"/>
                    </a:p>
                  </a:txBody>
                  <a:tcPr marT="45715" marB="45715"/>
                </a:tc>
                <a:tc>
                  <a:txBody>
                    <a:bodyPr/>
                    <a:lstStyle/>
                    <a:p>
                      <a:pPr algn="ctr"/>
                      <a:r>
                        <a:rPr lang="it-IT" sz="1800" dirty="0" smtClean="0"/>
                        <a:t>47%</a:t>
                      </a:r>
                      <a:endParaRPr lang="it-IT" sz="1800" dirty="0"/>
                    </a:p>
                  </a:txBody>
                  <a:tcPr marT="45715" marB="45715"/>
                </a:tc>
              </a:tr>
              <a:tr h="365739">
                <a:tc>
                  <a:txBody>
                    <a:bodyPr/>
                    <a:lstStyle/>
                    <a:p>
                      <a:r>
                        <a:rPr lang="it-IT" sz="1800" dirty="0" err="1" smtClean="0"/>
                        <a:t>Burkina</a:t>
                      </a:r>
                      <a:r>
                        <a:rPr lang="it-IT" sz="1800" dirty="0" smtClean="0"/>
                        <a:t> </a:t>
                      </a:r>
                      <a:r>
                        <a:rPr lang="it-IT" sz="1800" dirty="0" err="1" smtClean="0"/>
                        <a:t>Faso</a:t>
                      </a:r>
                      <a:endParaRPr lang="it-IT" sz="1800" dirty="0"/>
                    </a:p>
                  </a:txBody>
                  <a:tcPr marT="45715" marB="45715"/>
                </a:tc>
                <a:tc>
                  <a:txBody>
                    <a:bodyPr/>
                    <a:lstStyle/>
                    <a:p>
                      <a:pPr algn="ctr"/>
                      <a:r>
                        <a:rPr lang="it-IT" sz="1800" dirty="0" smtClean="0"/>
                        <a:t>cotone</a:t>
                      </a:r>
                      <a:endParaRPr lang="it-IT" sz="1800" dirty="0"/>
                    </a:p>
                  </a:txBody>
                  <a:tcPr marT="45715" marB="45715"/>
                </a:tc>
                <a:tc>
                  <a:txBody>
                    <a:bodyPr/>
                    <a:lstStyle/>
                    <a:p>
                      <a:pPr algn="ctr"/>
                      <a:r>
                        <a:rPr lang="it-IT" sz="1800" dirty="0" smtClean="0"/>
                        <a:t>39%</a:t>
                      </a:r>
                      <a:endParaRPr lang="it-IT" sz="1800" dirty="0"/>
                    </a:p>
                  </a:txBody>
                  <a:tcPr marT="45715" marB="45715"/>
                </a:tc>
              </a:tr>
              <a:tr h="365739">
                <a:tc>
                  <a:txBody>
                    <a:bodyPr/>
                    <a:lstStyle/>
                    <a:p>
                      <a:r>
                        <a:rPr lang="it-IT" sz="1800" dirty="0" smtClean="0"/>
                        <a:t>Uganda</a:t>
                      </a:r>
                      <a:endParaRPr lang="it-IT" sz="1800" dirty="0"/>
                    </a:p>
                  </a:txBody>
                  <a:tcPr marT="45715" marB="45715"/>
                </a:tc>
                <a:tc>
                  <a:txBody>
                    <a:bodyPr/>
                    <a:lstStyle/>
                    <a:p>
                      <a:pPr algn="ctr"/>
                      <a:r>
                        <a:rPr lang="it-IT" sz="1800" dirty="0" smtClean="0"/>
                        <a:t>caffè</a:t>
                      </a:r>
                      <a:endParaRPr lang="it-IT" sz="1800" dirty="0"/>
                    </a:p>
                  </a:txBody>
                  <a:tcPr marT="45715" marB="45715"/>
                </a:tc>
                <a:tc>
                  <a:txBody>
                    <a:bodyPr/>
                    <a:lstStyle/>
                    <a:p>
                      <a:pPr algn="ctr"/>
                      <a:r>
                        <a:rPr lang="it-IT" sz="1800" dirty="0" smtClean="0"/>
                        <a:t>56%</a:t>
                      </a:r>
                      <a:endParaRPr lang="it-IT" sz="1800" dirty="0"/>
                    </a:p>
                  </a:txBody>
                  <a:tcPr marT="45715" marB="45715"/>
                </a:tc>
              </a:tr>
              <a:tr h="365739">
                <a:tc>
                  <a:txBody>
                    <a:bodyPr/>
                    <a:lstStyle/>
                    <a:p>
                      <a:r>
                        <a:rPr lang="it-IT" sz="1800" dirty="0" smtClean="0"/>
                        <a:t>Rwanda</a:t>
                      </a:r>
                      <a:endParaRPr lang="it-IT" sz="1800" dirty="0"/>
                    </a:p>
                  </a:txBody>
                  <a:tcPr marT="45715" marB="45715"/>
                </a:tc>
                <a:tc>
                  <a:txBody>
                    <a:bodyPr/>
                    <a:lstStyle/>
                    <a:p>
                      <a:pPr algn="ctr"/>
                      <a:r>
                        <a:rPr lang="it-IT" sz="1800" dirty="0" smtClean="0"/>
                        <a:t>caffè</a:t>
                      </a:r>
                      <a:endParaRPr lang="it-IT" sz="1800" dirty="0"/>
                    </a:p>
                  </a:txBody>
                  <a:tcPr marT="45715" marB="45715"/>
                </a:tc>
                <a:tc>
                  <a:txBody>
                    <a:bodyPr/>
                    <a:lstStyle/>
                    <a:p>
                      <a:pPr algn="ctr"/>
                      <a:r>
                        <a:rPr lang="it-IT" sz="1800" dirty="0" smtClean="0"/>
                        <a:t>43%</a:t>
                      </a:r>
                      <a:endParaRPr lang="it-IT" sz="1800" dirty="0"/>
                    </a:p>
                  </a:txBody>
                  <a:tcPr marT="45715" marB="45715"/>
                </a:tc>
              </a:tr>
              <a:tr h="365739">
                <a:tc>
                  <a:txBody>
                    <a:bodyPr/>
                    <a:lstStyle/>
                    <a:p>
                      <a:r>
                        <a:rPr lang="it-IT" sz="1800" dirty="0" smtClean="0"/>
                        <a:t>Etiopia</a:t>
                      </a:r>
                      <a:endParaRPr lang="it-IT" sz="1800" dirty="0"/>
                    </a:p>
                  </a:txBody>
                  <a:tcPr marT="45715" marB="45715"/>
                </a:tc>
                <a:tc>
                  <a:txBody>
                    <a:bodyPr/>
                    <a:lstStyle/>
                    <a:p>
                      <a:pPr algn="ctr"/>
                      <a:r>
                        <a:rPr lang="it-IT" sz="1800" dirty="0" smtClean="0"/>
                        <a:t>caffè</a:t>
                      </a:r>
                      <a:endParaRPr lang="it-IT" sz="1800" dirty="0"/>
                    </a:p>
                  </a:txBody>
                  <a:tcPr marT="45715" marB="45715"/>
                </a:tc>
                <a:tc>
                  <a:txBody>
                    <a:bodyPr/>
                    <a:lstStyle/>
                    <a:p>
                      <a:pPr algn="ctr"/>
                      <a:r>
                        <a:rPr lang="it-IT" sz="1800" dirty="0" smtClean="0"/>
                        <a:t>40%</a:t>
                      </a:r>
                      <a:endParaRPr lang="it-IT" sz="1800" dirty="0"/>
                    </a:p>
                  </a:txBody>
                  <a:tcPr marT="45715" marB="45715"/>
                </a:tc>
              </a:tr>
              <a:tr h="365739">
                <a:tc>
                  <a:txBody>
                    <a:bodyPr/>
                    <a:lstStyle/>
                    <a:p>
                      <a:r>
                        <a:rPr lang="it-IT" sz="1800" dirty="0" err="1" smtClean="0"/>
                        <a:t>Sao</a:t>
                      </a:r>
                      <a:r>
                        <a:rPr lang="it-IT" sz="1800" dirty="0" smtClean="0"/>
                        <a:t> </a:t>
                      </a:r>
                      <a:r>
                        <a:rPr lang="it-IT" sz="1800" dirty="0" err="1" smtClean="0"/>
                        <a:t>Tomé</a:t>
                      </a:r>
                      <a:r>
                        <a:rPr lang="it-IT" sz="1800" baseline="0" dirty="0" smtClean="0"/>
                        <a:t> e Principe</a:t>
                      </a:r>
                      <a:endParaRPr lang="it-IT" sz="1800" dirty="0"/>
                    </a:p>
                  </a:txBody>
                  <a:tcPr marT="45715" marB="45715"/>
                </a:tc>
                <a:tc>
                  <a:txBody>
                    <a:bodyPr/>
                    <a:lstStyle/>
                    <a:p>
                      <a:pPr algn="ctr"/>
                      <a:r>
                        <a:rPr lang="it-IT" sz="1800" dirty="0" smtClean="0"/>
                        <a:t>cacao</a:t>
                      </a:r>
                      <a:endParaRPr lang="it-IT" sz="1800" dirty="0"/>
                    </a:p>
                  </a:txBody>
                  <a:tcPr marT="45715" marB="45715"/>
                </a:tc>
                <a:tc>
                  <a:txBody>
                    <a:bodyPr/>
                    <a:lstStyle/>
                    <a:p>
                      <a:pPr algn="ctr"/>
                      <a:r>
                        <a:rPr lang="it-IT" sz="1800" dirty="0" smtClean="0"/>
                        <a:t>78%</a:t>
                      </a:r>
                      <a:endParaRPr lang="it-IT" sz="1800" dirty="0"/>
                    </a:p>
                  </a:txBody>
                  <a:tcPr marT="45715" marB="45715"/>
                </a:tc>
              </a:tr>
              <a:tr h="365739">
                <a:tc>
                  <a:txBody>
                    <a:bodyPr/>
                    <a:lstStyle/>
                    <a:p>
                      <a:r>
                        <a:rPr lang="it-IT" sz="1800" dirty="0" smtClean="0"/>
                        <a:t>Malawi</a:t>
                      </a:r>
                      <a:endParaRPr lang="it-IT" sz="1800" dirty="0"/>
                    </a:p>
                  </a:txBody>
                  <a:tcPr marT="45715" marB="45715"/>
                </a:tc>
                <a:tc>
                  <a:txBody>
                    <a:bodyPr/>
                    <a:lstStyle/>
                    <a:p>
                      <a:pPr algn="ctr"/>
                      <a:r>
                        <a:rPr lang="it-IT" sz="1800" dirty="0" smtClean="0"/>
                        <a:t>tabacco</a:t>
                      </a:r>
                      <a:endParaRPr lang="it-IT" sz="1800" dirty="0"/>
                    </a:p>
                  </a:txBody>
                  <a:tcPr marT="45715" marB="45715"/>
                </a:tc>
                <a:tc>
                  <a:txBody>
                    <a:bodyPr/>
                    <a:lstStyle/>
                    <a:p>
                      <a:pPr algn="ctr"/>
                      <a:r>
                        <a:rPr lang="it-IT" sz="1800" dirty="0" smtClean="0"/>
                        <a:t>61%</a:t>
                      </a:r>
                      <a:endParaRPr lang="it-IT" sz="1800" dirty="0"/>
                    </a:p>
                  </a:txBody>
                  <a:tcPr marT="45715" marB="45715"/>
                </a:tc>
              </a:tr>
              <a:tr h="365739">
                <a:tc>
                  <a:txBody>
                    <a:bodyPr/>
                    <a:lstStyle/>
                    <a:p>
                      <a:r>
                        <a:rPr lang="it-IT" sz="1800" dirty="0" smtClean="0"/>
                        <a:t>Mauritania</a:t>
                      </a:r>
                      <a:endParaRPr lang="it-IT" sz="1800" dirty="0"/>
                    </a:p>
                  </a:txBody>
                  <a:tcPr marT="45715" marB="45715"/>
                </a:tc>
                <a:tc>
                  <a:txBody>
                    <a:bodyPr/>
                    <a:lstStyle/>
                    <a:p>
                      <a:pPr algn="ctr"/>
                      <a:r>
                        <a:rPr lang="it-IT" sz="1800" dirty="0" smtClean="0"/>
                        <a:t>pesca</a:t>
                      </a:r>
                      <a:endParaRPr lang="it-IT" sz="1800" dirty="0"/>
                    </a:p>
                  </a:txBody>
                  <a:tcPr marT="45715" marB="45715"/>
                </a:tc>
                <a:tc>
                  <a:txBody>
                    <a:bodyPr/>
                    <a:lstStyle/>
                    <a:p>
                      <a:pPr algn="ctr"/>
                      <a:r>
                        <a:rPr lang="it-IT" sz="1800" dirty="0" smtClean="0"/>
                        <a:t>54%</a:t>
                      </a:r>
                      <a:endParaRPr lang="it-IT" sz="1800" dirty="0"/>
                    </a:p>
                  </a:txBody>
                  <a:tcPr marT="45715" marB="45715"/>
                </a:tc>
              </a:tr>
              <a:tr h="365739">
                <a:tc>
                  <a:txBody>
                    <a:bodyPr/>
                    <a:lstStyle/>
                    <a:p>
                      <a:r>
                        <a:rPr lang="it-IT" sz="1800" dirty="0" smtClean="0"/>
                        <a:t>Senegal</a:t>
                      </a:r>
                      <a:endParaRPr lang="it-IT" sz="1800" dirty="0"/>
                    </a:p>
                  </a:txBody>
                  <a:tcPr marT="45715" marB="45715"/>
                </a:tc>
                <a:tc>
                  <a:txBody>
                    <a:bodyPr/>
                    <a:lstStyle/>
                    <a:p>
                      <a:pPr algn="ctr"/>
                      <a:r>
                        <a:rPr lang="it-IT" sz="1800" dirty="0" smtClean="0"/>
                        <a:t>pesca</a:t>
                      </a:r>
                      <a:endParaRPr lang="it-IT" sz="1800" dirty="0"/>
                    </a:p>
                  </a:txBody>
                  <a:tcPr marT="45715" marB="45715"/>
                </a:tc>
                <a:tc>
                  <a:txBody>
                    <a:bodyPr/>
                    <a:lstStyle/>
                    <a:p>
                      <a:pPr algn="ctr"/>
                      <a:r>
                        <a:rPr lang="it-IT" sz="1800" dirty="0" smtClean="0"/>
                        <a:t>25%</a:t>
                      </a:r>
                      <a:endParaRPr lang="it-IT" sz="1800" dirty="0"/>
                    </a:p>
                  </a:txBody>
                  <a:tcPr marT="45715" marB="45715"/>
                </a:tc>
              </a:tr>
              <a:tr h="365739">
                <a:tc>
                  <a:txBody>
                    <a:bodyPr/>
                    <a:lstStyle/>
                    <a:p>
                      <a:r>
                        <a:rPr lang="it-IT" sz="1800" dirty="0" smtClean="0"/>
                        <a:t>Guinea</a:t>
                      </a:r>
                      <a:endParaRPr lang="it-IT" sz="1800" dirty="0"/>
                    </a:p>
                  </a:txBody>
                  <a:tcPr marT="45715" marB="45715"/>
                </a:tc>
                <a:tc>
                  <a:txBody>
                    <a:bodyPr/>
                    <a:lstStyle/>
                    <a:p>
                      <a:pPr algn="ctr"/>
                      <a:r>
                        <a:rPr lang="it-IT" sz="1800" dirty="0" smtClean="0"/>
                        <a:t>bauxite</a:t>
                      </a:r>
                      <a:endParaRPr lang="it-IT" sz="1800" dirty="0"/>
                    </a:p>
                  </a:txBody>
                  <a:tcPr marT="45715" marB="45715"/>
                </a:tc>
                <a:tc>
                  <a:txBody>
                    <a:bodyPr/>
                    <a:lstStyle/>
                    <a:p>
                      <a:pPr algn="ctr"/>
                      <a:r>
                        <a:rPr lang="it-IT" sz="1800" dirty="0" smtClean="0"/>
                        <a:t>37%</a:t>
                      </a:r>
                      <a:endParaRPr lang="it-IT" sz="1800" dirty="0"/>
                    </a:p>
                  </a:txBody>
                  <a:tcPr marT="45715" marB="45715"/>
                </a:tc>
              </a:tr>
              <a:tr h="365739">
                <a:tc>
                  <a:txBody>
                    <a:bodyPr/>
                    <a:lstStyle/>
                    <a:p>
                      <a:r>
                        <a:rPr lang="it-IT" sz="1800" dirty="0" smtClean="0"/>
                        <a:t>Zambia</a:t>
                      </a:r>
                      <a:endParaRPr lang="it-IT" sz="1800" dirty="0"/>
                    </a:p>
                  </a:txBody>
                  <a:tcPr marT="45715" marB="45715"/>
                </a:tc>
                <a:tc>
                  <a:txBody>
                    <a:bodyPr/>
                    <a:lstStyle/>
                    <a:p>
                      <a:pPr algn="ctr"/>
                      <a:r>
                        <a:rPr lang="it-IT" sz="1800" dirty="0" smtClean="0"/>
                        <a:t>rame</a:t>
                      </a:r>
                      <a:endParaRPr lang="it-IT" sz="1800" dirty="0"/>
                    </a:p>
                  </a:txBody>
                  <a:tcPr marT="45715" marB="45715"/>
                </a:tc>
                <a:tc>
                  <a:txBody>
                    <a:bodyPr/>
                    <a:lstStyle/>
                    <a:p>
                      <a:pPr algn="ctr"/>
                      <a:r>
                        <a:rPr lang="it-IT" sz="1800" dirty="0" smtClean="0"/>
                        <a:t>48%</a:t>
                      </a:r>
                      <a:endParaRPr lang="it-IT" sz="1800" dirty="0"/>
                    </a:p>
                  </a:txBody>
                  <a:tcPr marT="45715" marB="45715"/>
                </a:tc>
              </a:tr>
              <a:tr h="365739">
                <a:tc>
                  <a:txBody>
                    <a:bodyPr/>
                    <a:lstStyle/>
                    <a:p>
                      <a:r>
                        <a:rPr lang="it-IT" sz="1800" dirty="0" smtClean="0"/>
                        <a:t>Niger</a:t>
                      </a:r>
                      <a:endParaRPr lang="it-IT" sz="1800" dirty="0"/>
                    </a:p>
                  </a:txBody>
                  <a:tcPr marT="45715" marB="45715"/>
                </a:tc>
                <a:tc>
                  <a:txBody>
                    <a:bodyPr/>
                    <a:lstStyle/>
                    <a:p>
                      <a:pPr algn="ctr"/>
                      <a:r>
                        <a:rPr lang="it-IT" sz="1800" dirty="0" smtClean="0"/>
                        <a:t>uranio</a:t>
                      </a:r>
                      <a:endParaRPr lang="it-IT" sz="1800" dirty="0"/>
                    </a:p>
                  </a:txBody>
                  <a:tcPr marT="45715" marB="45715"/>
                </a:tc>
                <a:tc>
                  <a:txBody>
                    <a:bodyPr/>
                    <a:lstStyle/>
                    <a:p>
                      <a:pPr algn="ctr"/>
                      <a:r>
                        <a:rPr lang="it-IT" sz="1800" dirty="0" smtClean="0"/>
                        <a:t>51%</a:t>
                      </a:r>
                      <a:endParaRPr lang="it-IT" sz="1800" dirty="0"/>
                    </a:p>
                  </a:txBody>
                  <a:tcPr marT="45715" marB="45715"/>
                </a:tc>
              </a:tr>
            </a:tbl>
          </a:graphicData>
        </a:graphic>
      </p:graphicFrame>
      <p:sp>
        <p:nvSpPr>
          <p:cNvPr id="4" name="Segnaposto numero diapositiva 3"/>
          <p:cNvSpPr>
            <a:spLocks noGrp="1"/>
          </p:cNvSpPr>
          <p:nvPr>
            <p:ph type="sldNum" sz="quarter" idx="12"/>
          </p:nvPr>
        </p:nvSpPr>
        <p:spPr/>
        <p:txBody>
          <a:bodyPr/>
          <a:lstStyle/>
          <a:p>
            <a:pPr>
              <a:defRPr/>
            </a:pPr>
            <a:fld id="{70B78FA0-DCA5-4256-BF0C-5281A5585DAA}" type="slidenum">
              <a:rPr lang="it-IT" smtClean="0">
                <a:solidFill>
                  <a:prstClr val="black">
                    <a:tint val="75000"/>
                  </a:prstClr>
                </a:solidFill>
              </a:rPr>
              <a:pPr>
                <a:defRPr/>
              </a:pPr>
              <a:t>29</a:t>
            </a:fld>
            <a:endParaRPr lang="it-IT">
              <a:solidFill>
                <a:prstClr val="black">
                  <a:tint val="75000"/>
                </a:prstClr>
              </a:solidFill>
            </a:endParaRPr>
          </a:p>
        </p:txBody>
      </p:sp>
    </p:spTree>
    <p:extLst>
      <p:ext uri="{BB962C8B-B14F-4D97-AF65-F5344CB8AC3E}">
        <p14:creationId xmlns:p14="http://schemas.microsoft.com/office/powerpoint/2010/main" val="393065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6465" y="436712"/>
            <a:ext cx="8229600" cy="1143000"/>
          </a:xfrm>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Segnaposto numero diapositiva 3"/>
          <p:cNvSpPr>
            <a:spLocks noGrp="1"/>
          </p:cNvSpPr>
          <p:nvPr>
            <p:ph type="sldNum" sz="quarter" idx="12"/>
          </p:nvPr>
        </p:nvSpPr>
        <p:spPr/>
        <p:txBody>
          <a:bodyPr/>
          <a:lstStyle/>
          <a:p>
            <a:pPr>
              <a:defRPr/>
            </a:pPr>
            <a:fld id="{40A31E15-0664-4C2D-97DF-43E9F21C5A3C}" type="slidenum">
              <a:rPr lang="it-IT" smtClean="0">
                <a:solidFill>
                  <a:prstClr val="black">
                    <a:tint val="75000"/>
                  </a:prstClr>
                </a:solidFill>
              </a:rPr>
              <a:pPr>
                <a:defRPr/>
              </a:pPr>
              <a:t>3</a:t>
            </a:fld>
            <a:endParaRPr lang="it-IT">
              <a:solidFill>
                <a:prstClr val="black">
                  <a:tint val="75000"/>
                </a:prstClr>
              </a:solidFill>
            </a:endParaRPr>
          </a:p>
        </p:txBody>
      </p:sp>
      <p:pic>
        <p:nvPicPr>
          <p:cNvPr id="1026" name="Picture 2" descr="https://asalong.files.wordpress.com/2013/12/carta_peters_piccola_logo_as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427442" cy="5755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8285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p:cNvSpPr>
            <a:spLocks noGrp="1"/>
          </p:cNvSpPr>
          <p:nvPr>
            <p:ph type="title"/>
          </p:nvPr>
        </p:nvSpPr>
        <p:spPr/>
        <p:txBody>
          <a:bodyPr/>
          <a:lstStyle/>
          <a:p>
            <a:r>
              <a:rPr lang="it-IT" smtClean="0"/>
              <a:t> </a:t>
            </a:r>
            <a:r>
              <a:rPr lang="it-IT" sz="3600" smtClean="0"/>
              <a:t>% MATERIE PRIME NELLE ESPORTAZIONI TOTALI 2007</a:t>
            </a:r>
          </a:p>
        </p:txBody>
      </p:sp>
      <p:graphicFrame>
        <p:nvGraphicFramePr>
          <p:cNvPr id="5" name="Segnaposto contenuto 4"/>
          <p:cNvGraphicFramePr>
            <a:graphicFrameLocks noGrp="1"/>
          </p:cNvGraphicFramePr>
          <p:nvPr>
            <p:ph idx="1"/>
          </p:nvPr>
        </p:nvGraphicFramePr>
        <p:xfrm>
          <a:off x="457200" y="1600200"/>
          <a:ext cx="8229600" cy="4694237"/>
        </p:xfrm>
        <a:graphic>
          <a:graphicData uri="http://schemas.openxmlformats.org/drawingml/2006/table">
            <a:tbl>
              <a:tblPr firstRow="1" bandRow="1">
                <a:tableStyleId>{5C22544A-7EE6-4342-B048-85BDC9FD1C3A}</a:tableStyleId>
              </a:tblPr>
              <a:tblGrid>
                <a:gridCol w="1900222"/>
                <a:gridCol w="1391618"/>
                <a:gridCol w="1823092"/>
                <a:gridCol w="1468748"/>
                <a:gridCol w="1645920"/>
              </a:tblGrid>
              <a:tr h="1188801">
                <a:tc>
                  <a:txBody>
                    <a:bodyPr/>
                    <a:lstStyle/>
                    <a:p>
                      <a:pPr algn="ctr"/>
                      <a:r>
                        <a:rPr lang="it-IT" sz="1800" dirty="0" smtClean="0"/>
                        <a:t>Regione</a:t>
                      </a:r>
                      <a:endParaRPr lang="it-IT" sz="1800" dirty="0"/>
                    </a:p>
                  </a:txBody>
                  <a:tcPr marT="45723" marB="45723"/>
                </a:tc>
                <a:tc>
                  <a:txBody>
                    <a:bodyPr/>
                    <a:lstStyle/>
                    <a:p>
                      <a:r>
                        <a:rPr lang="it-IT" sz="1800" dirty="0" smtClean="0"/>
                        <a:t>Alimenti, animali, bevande e tabacco</a:t>
                      </a:r>
                      <a:endParaRPr lang="it-IT" sz="1800" dirty="0"/>
                    </a:p>
                  </a:txBody>
                  <a:tcPr marT="45723" marB="45723"/>
                </a:tc>
                <a:tc>
                  <a:txBody>
                    <a:bodyPr/>
                    <a:lstStyle/>
                    <a:p>
                      <a:r>
                        <a:rPr lang="it-IT" sz="1800" dirty="0" smtClean="0"/>
                        <a:t>Materie prime (escluso petrolio)</a:t>
                      </a:r>
                      <a:endParaRPr lang="it-IT" sz="1800" dirty="0"/>
                    </a:p>
                  </a:txBody>
                  <a:tcPr marT="45723" marB="45723"/>
                </a:tc>
                <a:tc>
                  <a:txBody>
                    <a:bodyPr/>
                    <a:lstStyle/>
                    <a:p>
                      <a:r>
                        <a:rPr lang="it-IT" sz="1800" dirty="0" smtClean="0"/>
                        <a:t>Petrolio e derivati</a:t>
                      </a:r>
                      <a:endParaRPr lang="it-IT" sz="1800" dirty="0"/>
                    </a:p>
                  </a:txBody>
                  <a:tcPr marT="45723" marB="45723"/>
                </a:tc>
                <a:tc>
                  <a:txBody>
                    <a:bodyPr/>
                    <a:lstStyle/>
                    <a:p>
                      <a:r>
                        <a:rPr lang="it-IT" sz="1800" dirty="0" smtClean="0"/>
                        <a:t>% materie prime  nelle esportazioni totali</a:t>
                      </a:r>
                      <a:endParaRPr lang="it-IT" sz="1800" dirty="0"/>
                    </a:p>
                  </a:txBody>
                  <a:tcPr marT="45723" marB="45723"/>
                </a:tc>
              </a:tr>
              <a:tr h="370865">
                <a:tc>
                  <a:txBody>
                    <a:bodyPr/>
                    <a:lstStyle/>
                    <a:p>
                      <a:r>
                        <a:rPr lang="it-IT" sz="1800" dirty="0" smtClean="0"/>
                        <a:t>Paesi dell’</a:t>
                      </a:r>
                      <a:r>
                        <a:rPr lang="it-IT" sz="1800" dirty="0" err="1" smtClean="0"/>
                        <a:t>ex-URSS</a:t>
                      </a:r>
                      <a:endParaRPr lang="it-IT" sz="1800" dirty="0"/>
                    </a:p>
                  </a:txBody>
                  <a:tcPr marT="45723" marB="45723"/>
                </a:tc>
                <a:tc>
                  <a:txBody>
                    <a:bodyPr/>
                    <a:lstStyle/>
                    <a:p>
                      <a:pPr algn="ctr"/>
                      <a:r>
                        <a:rPr lang="it-IT" sz="1800" dirty="0" smtClean="0"/>
                        <a:t>3,5%</a:t>
                      </a:r>
                      <a:endParaRPr lang="it-IT" sz="1800" dirty="0"/>
                    </a:p>
                  </a:txBody>
                  <a:tcPr marT="45723" marB="45723"/>
                </a:tc>
                <a:tc>
                  <a:txBody>
                    <a:bodyPr/>
                    <a:lstStyle/>
                    <a:p>
                      <a:pPr algn="ctr"/>
                      <a:r>
                        <a:rPr lang="it-IT" sz="1800" dirty="0" smtClean="0"/>
                        <a:t>5,2%</a:t>
                      </a:r>
                      <a:endParaRPr lang="it-IT" sz="1800" dirty="0"/>
                    </a:p>
                  </a:txBody>
                  <a:tcPr marT="45723" marB="45723"/>
                </a:tc>
                <a:tc>
                  <a:txBody>
                    <a:bodyPr/>
                    <a:lstStyle/>
                    <a:p>
                      <a:pPr algn="ctr"/>
                      <a:r>
                        <a:rPr lang="it-IT" sz="1800" dirty="0" smtClean="0"/>
                        <a:t>54,-%</a:t>
                      </a:r>
                      <a:endParaRPr lang="it-IT" sz="1800" dirty="0"/>
                    </a:p>
                  </a:txBody>
                  <a:tcPr marT="45723" marB="45723"/>
                </a:tc>
                <a:tc>
                  <a:txBody>
                    <a:bodyPr/>
                    <a:lstStyle/>
                    <a:p>
                      <a:pPr algn="ctr"/>
                      <a:r>
                        <a:rPr lang="it-IT" sz="1800" dirty="0" smtClean="0"/>
                        <a:t>62,7%</a:t>
                      </a:r>
                      <a:endParaRPr lang="it-IT" sz="1800" dirty="0"/>
                    </a:p>
                  </a:txBody>
                  <a:tcPr marT="45723" marB="45723"/>
                </a:tc>
              </a:tr>
              <a:tr h="370865">
                <a:tc>
                  <a:txBody>
                    <a:bodyPr/>
                    <a:lstStyle/>
                    <a:p>
                      <a:r>
                        <a:rPr lang="it-IT" sz="1800" dirty="0" smtClean="0"/>
                        <a:t>Nord Africa</a:t>
                      </a:r>
                      <a:endParaRPr lang="it-IT" sz="1800" dirty="0"/>
                    </a:p>
                  </a:txBody>
                  <a:tcPr marT="45723" marB="45723"/>
                </a:tc>
                <a:tc>
                  <a:txBody>
                    <a:bodyPr/>
                    <a:lstStyle/>
                    <a:p>
                      <a:pPr algn="ctr"/>
                      <a:r>
                        <a:rPr lang="it-IT" sz="1800" dirty="0" smtClean="0"/>
                        <a:t>3,2%</a:t>
                      </a:r>
                      <a:endParaRPr lang="it-IT" sz="1800" dirty="0"/>
                    </a:p>
                  </a:txBody>
                  <a:tcPr marT="45723" marB="45723"/>
                </a:tc>
                <a:tc>
                  <a:txBody>
                    <a:bodyPr/>
                    <a:lstStyle/>
                    <a:p>
                      <a:pPr algn="ctr"/>
                      <a:r>
                        <a:rPr lang="it-IT" sz="1800" dirty="0" smtClean="0"/>
                        <a:t>2,2%</a:t>
                      </a:r>
                      <a:endParaRPr lang="it-IT" sz="1800" dirty="0"/>
                    </a:p>
                  </a:txBody>
                  <a:tcPr marT="45723" marB="45723"/>
                </a:tc>
                <a:tc>
                  <a:txBody>
                    <a:bodyPr/>
                    <a:lstStyle/>
                    <a:p>
                      <a:pPr algn="ctr"/>
                      <a:r>
                        <a:rPr lang="it-IT" sz="1800" dirty="0" smtClean="0"/>
                        <a:t>75,3%</a:t>
                      </a:r>
                      <a:endParaRPr lang="it-IT" sz="1800" dirty="0"/>
                    </a:p>
                  </a:txBody>
                  <a:tcPr marT="45723" marB="45723"/>
                </a:tc>
                <a:tc>
                  <a:txBody>
                    <a:bodyPr/>
                    <a:lstStyle/>
                    <a:p>
                      <a:pPr algn="ctr"/>
                      <a:r>
                        <a:rPr lang="it-IT" sz="1800" dirty="0" smtClean="0"/>
                        <a:t>80,9%</a:t>
                      </a:r>
                      <a:endParaRPr lang="it-IT" sz="1800" dirty="0"/>
                    </a:p>
                  </a:txBody>
                  <a:tcPr marT="45723" marB="45723"/>
                </a:tc>
              </a:tr>
              <a:tr h="640123">
                <a:tc>
                  <a:txBody>
                    <a:bodyPr/>
                    <a:lstStyle/>
                    <a:p>
                      <a:r>
                        <a:rPr lang="it-IT" sz="1800" dirty="0" smtClean="0"/>
                        <a:t>Africa sub sahariana</a:t>
                      </a:r>
                      <a:endParaRPr lang="it-IT" sz="1800" dirty="0"/>
                    </a:p>
                  </a:txBody>
                  <a:tcPr marT="45723" marB="45723"/>
                </a:tc>
                <a:tc>
                  <a:txBody>
                    <a:bodyPr/>
                    <a:lstStyle/>
                    <a:p>
                      <a:pPr algn="ctr"/>
                      <a:r>
                        <a:rPr lang="it-IT" sz="1800" dirty="0" smtClean="0"/>
                        <a:t>7.5%</a:t>
                      </a:r>
                      <a:endParaRPr lang="it-IT" sz="1800" dirty="0"/>
                    </a:p>
                  </a:txBody>
                  <a:tcPr marT="45723" marB="45723"/>
                </a:tc>
                <a:tc>
                  <a:txBody>
                    <a:bodyPr/>
                    <a:lstStyle/>
                    <a:p>
                      <a:pPr algn="ctr"/>
                      <a:r>
                        <a:rPr lang="it-IT" sz="1800" dirty="0" smtClean="0"/>
                        <a:t>7,8%</a:t>
                      </a:r>
                      <a:endParaRPr lang="it-IT" sz="1800" dirty="0"/>
                    </a:p>
                  </a:txBody>
                  <a:tcPr marT="45723" marB="45723"/>
                </a:tc>
                <a:tc>
                  <a:txBody>
                    <a:bodyPr/>
                    <a:lstStyle/>
                    <a:p>
                      <a:pPr algn="ctr"/>
                      <a:r>
                        <a:rPr lang="it-IT" sz="1800" dirty="0" smtClean="0"/>
                        <a:t>54,3%</a:t>
                      </a:r>
                      <a:endParaRPr lang="it-IT" sz="1800" dirty="0"/>
                    </a:p>
                  </a:txBody>
                  <a:tcPr marT="45723" marB="45723"/>
                </a:tc>
                <a:tc>
                  <a:txBody>
                    <a:bodyPr/>
                    <a:lstStyle/>
                    <a:p>
                      <a:pPr algn="ctr"/>
                      <a:r>
                        <a:rPr lang="it-IT" sz="1800" dirty="0" smtClean="0"/>
                        <a:t>69,6%</a:t>
                      </a:r>
                      <a:endParaRPr lang="it-IT" sz="1800" dirty="0"/>
                    </a:p>
                  </a:txBody>
                  <a:tcPr marT="45723" marB="45723"/>
                </a:tc>
              </a:tr>
              <a:tr h="640123">
                <a:tc>
                  <a:txBody>
                    <a:bodyPr/>
                    <a:lstStyle/>
                    <a:p>
                      <a:r>
                        <a:rPr lang="it-IT" sz="1800" dirty="0" smtClean="0"/>
                        <a:t>America Latina e Caraibi</a:t>
                      </a:r>
                      <a:endParaRPr lang="it-IT" sz="1800" dirty="0"/>
                    </a:p>
                  </a:txBody>
                  <a:tcPr marT="45723" marB="45723"/>
                </a:tc>
                <a:tc>
                  <a:txBody>
                    <a:bodyPr/>
                    <a:lstStyle/>
                    <a:p>
                      <a:pPr algn="ctr"/>
                      <a:r>
                        <a:rPr lang="it-IT" sz="1800" dirty="0" smtClean="0"/>
                        <a:t>13,6%</a:t>
                      </a:r>
                      <a:endParaRPr lang="it-IT" sz="1800" dirty="0"/>
                    </a:p>
                  </a:txBody>
                  <a:tcPr marT="45723" marB="45723"/>
                </a:tc>
                <a:tc>
                  <a:txBody>
                    <a:bodyPr/>
                    <a:lstStyle/>
                    <a:p>
                      <a:pPr algn="ctr"/>
                      <a:r>
                        <a:rPr lang="it-IT" sz="1800" dirty="0" smtClean="0"/>
                        <a:t>11,6%</a:t>
                      </a:r>
                      <a:endParaRPr lang="it-IT" sz="1800" dirty="0"/>
                    </a:p>
                  </a:txBody>
                  <a:tcPr marT="45723" marB="45723"/>
                </a:tc>
                <a:tc>
                  <a:txBody>
                    <a:bodyPr/>
                    <a:lstStyle/>
                    <a:p>
                      <a:pPr algn="ctr"/>
                      <a:r>
                        <a:rPr lang="it-IT" sz="1800" dirty="0" smtClean="0"/>
                        <a:t>21,4%</a:t>
                      </a:r>
                      <a:endParaRPr lang="it-IT" sz="1800" dirty="0"/>
                    </a:p>
                  </a:txBody>
                  <a:tcPr marT="45723" marB="45723"/>
                </a:tc>
                <a:tc>
                  <a:txBody>
                    <a:bodyPr/>
                    <a:lstStyle/>
                    <a:p>
                      <a:pPr algn="ctr"/>
                      <a:r>
                        <a:rPr lang="it-IT" sz="1800" dirty="0" smtClean="0"/>
                        <a:t>46,6%</a:t>
                      </a:r>
                      <a:endParaRPr lang="it-IT" sz="1800" dirty="0"/>
                    </a:p>
                  </a:txBody>
                  <a:tcPr marT="45723" marB="45723"/>
                </a:tc>
              </a:tr>
              <a:tr h="370865">
                <a:tc>
                  <a:txBody>
                    <a:bodyPr/>
                    <a:lstStyle/>
                    <a:p>
                      <a:r>
                        <a:rPr lang="it-IT" sz="1800" dirty="0" smtClean="0"/>
                        <a:t>Asia meridionale</a:t>
                      </a:r>
                      <a:endParaRPr lang="it-IT" sz="1800" dirty="0"/>
                    </a:p>
                  </a:txBody>
                  <a:tcPr marT="45723" marB="45723"/>
                </a:tc>
                <a:tc>
                  <a:txBody>
                    <a:bodyPr/>
                    <a:lstStyle/>
                    <a:p>
                      <a:pPr algn="ctr"/>
                      <a:r>
                        <a:rPr lang="it-IT" sz="1800" dirty="0" smtClean="0"/>
                        <a:t>7,5%</a:t>
                      </a:r>
                      <a:endParaRPr lang="it-IT" sz="1800" dirty="0"/>
                    </a:p>
                  </a:txBody>
                  <a:tcPr marT="45723" marB="45723"/>
                </a:tc>
                <a:tc>
                  <a:txBody>
                    <a:bodyPr/>
                    <a:lstStyle/>
                    <a:p>
                      <a:pPr algn="ctr"/>
                      <a:r>
                        <a:rPr lang="it-IT" sz="1800" dirty="0" smtClean="0"/>
                        <a:t>5,1%</a:t>
                      </a:r>
                      <a:endParaRPr lang="it-IT" sz="1800" dirty="0"/>
                    </a:p>
                  </a:txBody>
                  <a:tcPr marT="45723" marB="45723"/>
                </a:tc>
                <a:tc>
                  <a:txBody>
                    <a:bodyPr/>
                    <a:lstStyle/>
                    <a:p>
                      <a:pPr algn="ctr"/>
                      <a:r>
                        <a:rPr lang="it-IT" sz="1800" dirty="0" smtClean="0"/>
                        <a:t>35,2%</a:t>
                      </a:r>
                      <a:endParaRPr lang="it-IT" sz="1800" dirty="0"/>
                    </a:p>
                  </a:txBody>
                  <a:tcPr marT="45723" marB="45723"/>
                </a:tc>
                <a:tc>
                  <a:txBody>
                    <a:bodyPr/>
                    <a:lstStyle/>
                    <a:p>
                      <a:pPr algn="ctr"/>
                      <a:r>
                        <a:rPr lang="it-IT" sz="1800" dirty="0" smtClean="0"/>
                        <a:t>47,8%</a:t>
                      </a:r>
                      <a:endParaRPr lang="it-IT" sz="1800" dirty="0"/>
                    </a:p>
                  </a:txBody>
                  <a:tcPr marT="45723" marB="45723"/>
                </a:tc>
              </a:tr>
              <a:tr h="370865">
                <a:tc>
                  <a:txBody>
                    <a:bodyPr/>
                    <a:lstStyle/>
                    <a:p>
                      <a:r>
                        <a:rPr lang="it-IT" sz="1800" dirty="0" smtClean="0"/>
                        <a:t>Asia occidentale</a:t>
                      </a:r>
                      <a:endParaRPr lang="it-IT" sz="1800" dirty="0"/>
                    </a:p>
                  </a:txBody>
                  <a:tcPr marT="45723" marB="45723"/>
                </a:tc>
                <a:tc>
                  <a:txBody>
                    <a:bodyPr/>
                    <a:lstStyle/>
                    <a:p>
                      <a:pPr algn="ctr"/>
                      <a:r>
                        <a:rPr lang="it-IT" sz="1800" dirty="0" smtClean="0"/>
                        <a:t>2,2%</a:t>
                      </a:r>
                      <a:endParaRPr lang="it-IT" sz="1800" dirty="0"/>
                    </a:p>
                  </a:txBody>
                  <a:tcPr marT="45723" marB="45723"/>
                </a:tc>
                <a:tc>
                  <a:txBody>
                    <a:bodyPr/>
                    <a:lstStyle/>
                    <a:p>
                      <a:pPr algn="ctr"/>
                      <a:r>
                        <a:rPr lang="it-IT" sz="1800" dirty="0" smtClean="0"/>
                        <a:t>0,9%</a:t>
                      </a:r>
                      <a:endParaRPr lang="it-IT" sz="1800" dirty="0"/>
                    </a:p>
                  </a:txBody>
                  <a:tcPr marT="45723" marB="45723"/>
                </a:tc>
                <a:tc>
                  <a:txBody>
                    <a:bodyPr/>
                    <a:lstStyle/>
                    <a:p>
                      <a:pPr algn="ctr"/>
                      <a:r>
                        <a:rPr lang="it-IT" sz="1800" dirty="0" smtClean="0"/>
                        <a:t>60,8%</a:t>
                      </a:r>
                      <a:endParaRPr lang="it-IT" sz="1800" dirty="0"/>
                    </a:p>
                  </a:txBody>
                  <a:tcPr marT="45723" marB="45723"/>
                </a:tc>
                <a:tc>
                  <a:txBody>
                    <a:bodyPr/>
                    <a:lstStyle/>
                    <a:p>
                      <a:pPr algn="ctr"/>
                      <a:r>
                        <a:rPr lang="it-IT" sz="1800" dirty="0" smtClean="0"/>
                        <a:t>63,9%</a:t>
                      </a:r>
                      <a:endParaRPr lang="it-IT" sz="1800" dirty="0"/>
                    </a:p>
                  </a:txBody>
                  <a:tcPr marT="45723" marB="45723"/>
                </a:tc>
              </a:tr>
              <a:tr h="370865">
                <a:tc>
                  <a:txBody>
                    <a:bodyPr/>
                    <a:lstStyle/>
                    <a:p>
                      <a:r>
                        <a:rPr lang="it-IT" sz="1800" dirty="0" smtClean="0"/>
                        <a:t>Asia orientale</a:t>
                      </a:r>
                      <a:endParaRPr lang="it-IT" sz="1800" dirty="0"/>
                    </a:p>
                  </a:txBody>
                  <a:tcPr marT="45723" marB="45723"/>
                </a:tc>
                <a:tc>
                  <a:txBody>
                    <a:bodyPr/>
                    <a:lstStyle/>
                    <a:p>
                      <a:pPr algn="ctr"/>
                      <a:r>
                        <a:rPr lang="it-IT" sz="1800" dirty="0" smtClean="0"/>
                        <a:t>1,9%</a:t>
                      </a:r>
                      <a:endParaRPr lang="it-IT" sz="1800" dirty="0"/>
                    </a:p>
                  </a:txBody>
                  <a:tcPr marT="45723" marB="45723"/>
                </a:tc>
                <a:tc>
                  <a:txBody>
                    <a:bodyPr/>
                    <a:lstStyle/>
                    <a:p>
                      <a:pPr algn="ctr"/>
                      <a:r>
                        <a:rPr lang="it-IT" sz="1800" dirty="0" smtClean="0"/>
                        <a:t>1,-%</a:t>
                      </a:r>
                      <a:endParaRPr lang="it-IT" sz="1800" dirty="0"/>
                    </a:p>
                  </a:txBody>
                  <a:tcPr marT="45723" marB="45723"/>
                </a:tc>
                <a:tc>
                  <a:txBody>
                    <a:bodyPr/>
                    <a:lstStyle/>
                    <a:p>
                      <a:pPr algn="ctr"/>
                      <a:r>
                        <a:rPr lang="it-IT" sz="1800" dirty="0" smtClean="0"/>
                        <a:t>2,7%</a:t>
                      </a:r>
                      <a:endParaRPr lang="it-IT" sz="1800" dirty="0"/>
                    </a:p>
                  </a:txBody>
                  <a:tcPr marT="45723" marB="45723"/>
                </a:tc>
                <a:tc>
                  <a:txBody>
                    <a:bodyPr/>
                    <a:lstStyle/>
                    <a:p>
                      <a:pPr algn="ctr"/>
                      <a:r>
                        <a:rPr lang="it-IT" sz="1800" dirty="0" smtClean="0"/>
                        <a:t> 5,6%</a:t>
                      </a:r>
                      <a:endParaRPr lang="it-IT" sz="1800" dirty="0"/>
                    </a:p>
                  </a:txBody>
                  <a:tcPr marT="45723" marB="45723"/>
                </a:tc>
              </a:tr>
              <a:tr h="370865">
                <a:tc>
                  <a:txBody>
                    <a:bodyPr/>
                    <a:lstStyle/>
                    <a:p>
                      <a:r>
                        <a:rPr lang="it-IT" sz="1800" dirty="0" smtClean="0"/>
                        <a:t>Asia del Sud-Est</a:t>
                      </a:r>
                      <a:endParaRPr lang="it-IT" sz="1800" dirty="0"/>
                    </a:p>
                  </a:txBody>
                  <a:tcPr marT="45723" marB="45723"/>
                </a:tc>
                <a:tc>
                  <a:txBody>
                    <a:bodyPr/>
                    <a:lstStyle/>
                    <a:p>
                      <a:pPr algn="ctr"/>
                      <a:r>
                        <a:rPr lang="it-IT" sz="1800" dirty="0" smtClean="0"/>
                        <a:t>5,3%</a:t>
                      </a:r>
                      <a:endParaRPr lang="it-IT" sz="1800" dirty="0"/>
                    </a:p>
                  </a:txBody>
                  <a:tcPr marT="45723" marB="45723"/>
                </a:tc>
                <a:tc>
                  <a:txBody>
                    <a:bodyPr/>
                    <a:lstStyle/>
                    <a:p>
                      <a:pPr algn="ctr"/>
                      <a:r>
                        <a:rPr lang="it-IT" sz="1800" dirty="0" smtClean="0"/>
                        <a:t>6,7%</a:t>
                      </a:r>
                      <a:endParaRPr lang="it-IT" sz="1800" dirty="0"/>
                    </a:p>
                  </a:txBody>
                  <a:tcPr marT="45723" marB="45723"/>
                </a:tc>
                <a:tc>
                  <a:txBody>
                    <a:bodyPr/>
                    <a:lstStyle/>
                    <a:p>
                      <a:pPr algn="ctr"/>
                      <a:r>
                        <a:rPr lang="it-IT" sz="1800" dirty="0" smtClean="0"/>
                        <a:t>15,-%</a:t>
                      </a:r>
                      <a:endParaRPr lang="it-IT" sz="1800" dirty="0"/>
                    </a:p>
                  </a:txBody>
                  <a:tcPr marT="45723" marB="45723"/>
                </a:tc>
                <a:tc>
                  <a:txBody>
                    <a:bodyPr/>
                    <a:lstStyle/>
                    <a:p>
                      <a:pPr algn="ctr"/>
                      <a:r>
                        <a:rPr lang="it-IT" sz="1800" dirty="0" smtClean="0"/>
                        <a:t>27,-%</a:t>
                      </a:r>
                      <a:endParaRPr lang="it-IT" sz="1800" dirty="0"/>
                    </a:p>
                  </a:txBody>
                  <a:tcPr marT="45723" marB="45723"/>
                </a:tc>
              </a:tr>
            </a:tbl>
          </a:graphicData>
        </a:graphic>
      </p:graphicFrame>
      <p:sp>
        <p:nvSpPr>
          <p:cNvPr id="4" name="Segnaposto numero diapositiva 3"/>
          <p:cNvSpPr>
            <a:spLocks noGrp="1"/>
          </p:cNvSpPr>
          <p:nvPr>
            <p:ph type="sldNum" sz="quarter" idx="12"/>
          </p:nvPr>
        </p:nvSpPr>
        <p:spPr/>
        <p:txBody>
          <a:bodyPr/>
          <a:lstStyle/>
          <a:p>
            <a:pPr>
              <a:defRPr/>
            </a:pPr>
            <a:fld id="{6D5FC8D5-2E23-46CB-81A4-A0EF978F675C}" type="slidenum">
              <a:rPr lang="it-IT" smtClean="0">
                <a:solidFill>
                  <a:prstClr val="black">
                    <a:tint val="75000"/>
                  </a:prstClr>
                </a:solidFill>
              </a:rPr>
              <a:pPr>
                <a:defRPr/>
              </a:pPr>
              <a:t>30</a:t>
            </a:fld>
            <a:endParaRPr lang="it-IT">
              <a:solidFill>
                <a:prstClr val="black">
                  <a:tint val="75000"/>
                </a:prstClr>
              </a:solidFill>
            </a:endParaRPr>
          </a:p>
        </p:txBody>
      </p:sp>
    </p:spTree>
    <p:extLst>
      <p:ext uri="{BB962C8B-B14F-4D97-AF65-F5344CB8AC3E}">
        <p14:creationId xmlns:p14="http://schemas.microsoft.com/office/powerpoint/2010/main" val="8288022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76672"/>
            <a:ext cx="8229600" cy="936104"/>
          </a:xfrm>
        </p:spPr>
        <p:txBody>
          <a:bodyPr>
            <a:normAutofit/>
          </a:bodyPr>
          <a:lstStyle/>
          <a:p>
            <a:r>
              <a:rPr lang="it-IT" dirty="0" smtClean="0"/>
              <a:t>SVILUPPO E SOTTOSVILUPPO</a:t>
            </a:r>
            <a:endParaRPr lang="it-IT" dirty="0"/>
          </a:p>
        </p:txBody>
      </p:sp>
      <p:sp>
        <p:nvSpPr>
          <p:cNvPr id="3" name="Segnaposto contenuto 2"/>
          <p:cNvSpPr>
            <a:spLocks noGrp="1"/>
          </p:cNvSpPr>
          <p:nvPr>
            <p:ph idx="1"/>
          </p:nvPr>
        </p:nvSpPr>
        <p:spPr>
          <a:xfrm>
            <a:off x="457200" y="1916832"/>
            <a:ext cx="8229600" cy="4209331"/>
          </a:xfrm>
        </p:spPr>
        <p:txBody>
          <a:bodyPr/>
          <a:lstStyle/>
          <a:p>
            <a:r>
              <a:rPr lang="it-IT" dirty="0" smtClean="0"/>
              <a:t>Cause interne ed esterne del sottosviluppo</a:t>
            </a:r>
          </a:p>
          <a:p>
            <a:r>
              <a:rPr lang="it-IT" dirty="0" smtClean="0"/>
              <a:t>Un approccio occidentale allo sviluppo</a:t>
            </a:r>
          </a:p>
          <a:p>
            <a:pPr lvl="1"/>
            <a:r>
              <a:rPr lang="it-IT" dirty="0" smtClean="0"/>
              <a:t>Quella dello sviluppo è un’unica scala che tutti devono percorrere?</a:t>
            </a:r>
          </a:p>
          <a:p>
            <a:pPr lvl="1"/>
            <a:r>
              <a:rPr lang="it-IT" dirty="0" smtClean="0"/>
              <a:t>Aiuti (alimentari ed allo sviluppo)</a:t>
            </a:r>
          </a:p>
          <a:p>
            <a:pPr lvl="1"/>
            <a:r>
              <a:rPr lang="it-IT" dirty="0" smtClean="0"/>
              <a:t>Piani di aggiustamento strutturale</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solidFill>
                  <a:prstClr val="black">
                    <a:tint val="75000"/>
                  </a:prstClr>
                </a:solidFill>
              </a:rPr>
              <a:pPr/>
              <a:t>31</a:t>
            </a:fld>
            <a:endParaRPr lang="it-IT">
              <a:solidFill>
                <a:prstClr val="black">
                  <a:tint val="75000"/>
                </a:prstClr>
              </a:solidFill>
            </a:endParaRPr>
          </a:p>
        </p:txBody>
      </p:sp>
    </p:spTree>
    <p:extLst>
      <p:ext uri="{BB962C8B-B14F-4D97-AF65-F5344CB8AC3E}">
        <p14:creationId xmlns:p14="http://schemas.microsoft.com/office/powerpoint/2010/main" val="26560071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a:xfrm>
            <a:off x="457200" y="274638"/>
            <a:ext cx="8229600" cy="922114"/>
          </a:xfrm>
        </p:spPr>
        <p:txBody>
          <a:bodyPr/>
          <a:lstStyle/>
          <a:p>
            <a:r>
              <a:rPr lang="it-IT" sz="3600" dirty="0" smtClean="0"/>
              <a:t>NEOCOLONIALISMO IN AFRICA (1)</a:t>
            </a:r>
          </a:p>
        </p:txBody>
      </p:sp>
      <p:sp>
        <p:nvSpPr>
          <p:cNvPr id="4099" name="Segnaposto contenuto 2"/>
          <p:cNvSpPr>
            <a:spLocks noGrp="1"/>
          </p:cNvSpPr>
          <p:nvPr>
            <p:ph idx="1"/>
          </p:nvPr>
        </p:nvSpPr>
        <p:spPr>
          <a:xfrm>
            <a:off x="457200" y="1268760"/>
            <a:ext cx="8401050" cy="5160615"/>
          </a:xfrm>
        </p:spPr>
        <p:txBody>
          <a:bodyPr/>
          <a:lstStyle/>
          <a:p>
            <a:pPr algn="just"/>
            <a:r>
              <a:rPr lang="it-IT" sz="2800" dirty="0" smtClean="0"/>
              <a:t>Il continente africano avrebbe tutte le carte per competere con le altre potenze del mondo:</a:t>
            </a:r>
          </a:p>
          <a:p>
            <a:pPr lvl="1" algn="just">
              <a:buFont typeface="Wingdings" pitchFamily="2" charset="2"/>
              <a:buChar char="v"/>
            </a:pPr>
            <a:r>
              <a:rPr lang="it-IT" sz="2400" b="1" dirty="0" smtClean="0"/>
              <a:t>potenziale umano</a:t>
            </a:r>
            <a:r>
              <a:rPr lang="it-IT" sz="2400" dirty="0" smtClean="0"/>
              <a:t>: la popolazione africana raddoppia ogni 25 anni (dai 401 milioni del 1975 a  1,3 MDI oggi), è giovane (il 60% è sotto i 25 anni ed il 40%, soprattutto nella parte subsahariana, ha meno di 15 anni) e con densità favorevole, specialmente nelle zone rurali;</a:t>
            </a:r>
          </a:p>
          <a:p>
            <a:pPr lvl="1" algn="just">
              <a:buFont typeface="Wingdings" pitchFamily="2" charset="2"/>
              <a:buChar char="v"/>
            </a:pPr>
            <a:r>
              <a:rPr lang="it-IT" sz="2400" b="1" dirty="0" smtClean="0"/>
              <a:t>immense terre agricole</a:t>
            </a:r>
            <a:r>
              <a:rPr lang="it-IT" sz="2400" dirty="0" smtClean="0"/>
              <a:t>: il continente dispone del 12% delle terre coltivabili, ma soltanto con 8% di uomini;</a:t>
            </a:r>
          </a:p>
          <a:p>
            <a:pPr lvl="1" algn="just">
              <a:buFont typeface="Wingdings" pitchFamily="2" charset="2"/>
              <a:buChar char="v"/>
            </a:pPr>
            <a:r>
              <a:rPr lang="it-IT" sz="2400" b="1" dirty="0" smtClean="0"/>
              <a:t>notevoli materie prime industriali</a:t>
            </a:r>
            <a:r>
              <a:rPr lang="it-IT" sz="2400" dirty="0" smtClean="0"/>
              <a:t> (fosfati, oro, manganese, rame, ferro, bauxite,…)</a:t>
            </a:r>
            <a:r>
              <a:rPr lang="it-IT" sz="2400" b="1" dirty="0" smtClean="0"/>
              <a:t> e prodotti agricoli di base</a:t>
            </a:r>
            <a:r>
              <a:rPr lang="it-IT" sz="2400" dirty="0" smtClean="0"/>
              <a:t> (caffè, cotone, cacao): è autosufficiente in petrolio, prodotti agricoli e minerali.</a:t>
            </a:r>
          </a:p>
        </p:txBody>
      </p:sp>
      <p:sp>
        <p:nvSpPr>
          <p:cNvPr id="6" name="Segnaposto numero diapositiva 5"/>
          <p:cNvSpPr>
            <a:spLocks noGrp="1"/>
          </p:cNvSpPr>
          <p:nvPr>
            <p:ph type="sldNum" sz="quarter" idx="12"/>
          </p:nvPr>
        </p:nvSpPr>
        <p:spPr/>
        <p:txBody>
          <a:bodyPr/>
          <a:lstStyle/>
          <a:p>
            <a:pPr>
              <a:defRPr/>
            </a:pPr>
            <a:fld id="{B115D206-3403-42DC-961E-56404F7A7D8E}" type="slidenum">
              <a:rPr lang="it-IT" smtClean="0">
                <a:solidFill>
                  <a:prstClr val="black">
                    <a:tint val="75000"/>
                  </a:prstClr>
                </a:solidFill>
              </a:rPr>
              <a:pPr>
                <a:defRPr/>
              </a:pPr>
              <a:t>32</a:t>
            </a:fld>
            <a:endParaRPr lang="it-IT">
              <a:solidFill>
                <a:prstClr val="black">
                  <a:tint val="75000"/>
                </a:prstClr>
              </a:solidFill>
            </a:endParaRPr>
          </a:p>
        </p:txBody>
      </p:sp>
    </p:spTree>
    <p:extLst>
      <p:ext uri="{BB962C8B-B14F-4D97-AF65-F5344CB8AC3E}">
        <p14:creationId xmlns:p14="http://schemas.microsoft.com/office/powerpoint/2010/main" val="25130164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a:xfrm>
            <a:off x="457200" y="274638"/>
            <a:ext cx="8229600" cy="511175"/>
          </a:xfrm>
        </p:spPr>
        <p:txBody>
          <a:bodyPr/>
          <a:lstStyle/>
          <a:p>
            <a:r>
              <a:rPr lang="it-IT" sz="4000" dirty="0" smtClean="0"/>
              <a:t>NEOCOLONIALISMO IN AFRICA (2)</a:t>
            </a:r>
          </a:p>
        </p:txBody>
      </p:sp>
      <p:sp>
        <p:nvSpPr>
          <p:cNvPr id="6147" name="Segnaposto contenuto 2"/>
          <p:cNvSpPr>
            <a:spLocks noGrp="1"/>
          </p:cNvSpPr>
          <p:nvPr>
            <p:ph idx="1"/>
          </p:nvPr>
        </p:nvSpPr>
        <p:spPr>
          <a:xfrm>
            <a:off x="457200" y="1124744"/>
            <a:ext cx="8401050" cy="5590381"/>
          </a:xfrm>
        </p:spPr>
        <p:txBody>
          <a:bodyPr/>
          <a:lstStyle/>
          <a:p>
            <a:pPr algn="just"/>
            <a:r>
              <a:rPr lang="it-IT" sz="2600" dirty="0"/>
              <a:t>N</a:t>
            </a:r>
            <a:r>
              <a:rPr lang="it-IT" sz="2600" dirty="0" smtClean="0"/>
              <a:t>onostante le ricchezze che possiede, c’è purtroppo il risorgere di un </a:t>
            </a:r>
            <a:r>
              <a:rPr lang="it-IT" sz="2600" i="1" dirty="0" smtClean="0"/>
              <a:t>“nuovo colonialismo” </a:t>
            </a:r>
            <a:r>
              <a:rPr lang="it-IT" sz="2600" dirty="0"/>
              <a:t>(</a:t>
            </a:r>
            <a:r>
              <a:rPr lang="it-IT" sz="2600" dirty="0" smtClean="0"/>
              <a:t>da parte delle ex potenze coloniali, ma non solo)</a:t>
            </a:r>
          </a:p>
          <a:p>
            <a:pPr algn="just"/>
            <a:r>
              <a:rPr lang="it-IT" sz="2600" dirty="0" smtClean="0"/>
              <a:t>Con il neocolonialismo si è passati da un controllo diretto (militare e politico) dei Paesi africani ad uno indiretto, attraverso politiche commerciali, economiche e finanziarie</a:t>
            </a:r>
          </a:p>
          <a:p>
            <a:pPr algn="just"/>
            <a:r>
              <a:rPr lang="it-IT" sz="2600" dirty="0" smtClean="0"/>
              <a:t>Gli ex Stati colonizzatori ed altri Stati economicamente forti continuano a mantenere il controllo  delle materie prime</a:t>
            </a:r>
          </a:p>
          <a:p>
            <a:pPr algn="just"/>
            <a:r>
              <a:rPr lang="it-IT" sz="2600" dirty="0" smtClean="0"/>
              <a:t>I Paesi africani, per riuscire ad ottenere prestiti dalle organizzazioni internazionali, sono spinti a prendere misure che invece di diminuire la povertà l’aumentano</a:t>
            </a:r>
          </a:p>
          <a:p>
            <a:pPr lvl="1">
              <a:buFont typeface="Wingdings" pitchFamily="2" charset="2"/>
              <a:buChar char="v"/>
            </a:pPr>
            <a:endParaRPr lang="it-IT" dirty="0" smtClean="0"/>
          </a:p>
        </p:txBody>
      </p:sp>
      <p:sp>
        <p:nvSpPr>
          <p:cNvPr id="6" name="Segnaposto numero diapositiva 5"/>
          <p:cNvSpPr>
            <a:spLocks noGrp="1"/>
          </p:cNvSpPr>
          <p:nvPr>
            <p:ph type="sldNum" sz="quarter" idx="12"/>
          </p:nvPr>
        </p:nvSpPr>
        <p:spPr/>
        <p:txBody>
          <a:bodyPr/>
          <a:lstStyle/>
          <a:p>
            <a:pPr>
              <a:defRPr/>
            </a:pPr>
            <a:fld id="{A04B36D6-AADC-4281-961F-4A758CCEBC3E}" type="slidenum">
              <a:rPr lang="it-IT" smtClean="0">
                <a:solidFill>
                  <a:prstClr val="black">
                    <a:tint val="75000"/>
                  </a:prstClr>
                </a:solidFill>
              </a:rPr>
              <a:pPr>
                <a:defRPr/>
              </a:pPr>
              <a:t>33</a:t>
            </a:fld>
            <a:endParaRPr lang="it-IT" dirty="0">
              <a:solidFill>
                <a:prstClr val="black">
                  <a:tint val="75000"/>
                </a:prstClr>
              </a:solidFill>
            </a:endParaRPr>
          </a:p>
        </p:txBody>
      </p:sp>
    </p:spTree>
    <p:extLst>
      <p:ext uri="{BB962C8B-B14F-4D97-AF65-F5344CB8AC3E}">
        <p14:creationId xmlns:p14="http://schemas.microsoft.com/office/powerpoint/2010/main" val="1631161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24744"/>
            <a:ext cx="8229600" cy="1800200"/>
          </a:xfrm>
        </p:spPr>
        <p:txBody>
          <a:bodyPr/>
          <a:lstStyle/>
          <a:p>
            <a:pPr marL="742950" lvl="1" indent="-285750" eaLnBrk="1" hangingPunct="1">
              <a:spcBef>
                <a:spcPct val="20000"/>
              </a:spcBef>
            </a:pPr>
            <a:r>
              <a:rPr lang="it-IT" kern="1200" dirty="0">
                <a:solidFill>
                  <a:prstClr val="black"/>
                </a:solidFill>
                <a:latin typeface="Calibri"/>
                <a:ea typeface="+mn-ea"/>
                <a:cs typeface="+mn-cs"/>
              </a:rPr>
              <a:t>Neocolonialismo  in campo </a:t>
            </a:r>
            <a:r>
              <a:rPr lang="it-IT" kern="1200" dirty="0" smtClean="0">
                <a:solidFill>
                  <a:prstClr val="black"/>
                </a:solidFill>
                <a:latin typeface="Calibri"/>
                <a:ea typeface="+mn-ea"/>
                <a:cs typeface="+mn-cs"/>
              </a:rPr>
              <a:t>agricolo </a:t>
            </a:r>
            <a:r>
              <a:rPr lang="it-IT" kern="1200" dirty="0">
                <a:solidFill>
                  <a:prstClr val="black"/>
                </a:solidFill>
                <a:latin typeface="Calibri"/>
                <a:ea typeface="+mn-ea"/>
                <a:cs typeface="+mn-cs"/>
              </a:rPr>
              <a:t/>
            </a:r>
            <a:br>
              <a:rPr lang="it-IT" kern="1200" dirty="0">
                <a:solidFill>
                  <a:prstClr val="black"/>
                </a:solidFill>
                <a:latin typeface="Calibri"/>
                <a:ea typeface="+mn-ea"/>
                <a:cs typeface="+mn-cs"/>
              </a:rPr>
            </a:br>
            <a:endParaRPr lang="it-IT" dirty="0"/>
          </a:p>
        </p:txBody>
      </p:sp>
      <p:sp>
        <p:nvSpPr>
          <p:cNvPr id="3" name="Segnaposto contenuto 2"/>
          <p:cNvSpPr>
            <a:spLocks noGrp="1"/>
          </p:cNvSpPr>
          <p:nvPr>
            <p:ph idx="1"/>
          </p:nvPr>
        </p:nvSpPr>
        <p:spPr>
          <a:xfrm>
            <a:off x="457200" y="2780929"/>
            <a:ext cx="8229600" cy="2880320"/>
          </a:xfrm>
        </p:spPr>
        <p:txBody>
          <a:bodyPr/>
          <a:lstStyle/>
          <a:p>
            <a:pPr marL="914400" lvl="2" indent="0" algn="just" eaLnBrk="1" hangingPunct="1">
              <a:buNone/>
            </a:pPr>
            <a:endParaRPr lang="it-IT" sz="3600" dirty="0" smtClean="0">
              <a:solidFill>
                <a:prstClr val="black"/>
              </a:solidFill>
            </a:endParaRPr>
          </a:p>
          <a:p>
            <a:r>
              <a:rPr lang="it-IT" dirty="0" smtClean="0"/>
              <a:t>OGM</a:t>
            </a:r>
          </a:p>
          <a:p>
            <a:r>
              <a:rPr lang="it-IT" dirty="0" smtClean="0"/>
              <a:t>Accaparramento delle terre (</a:t>
            </a:r>
            <a:r>
              <a:rPr lang="it-IT" dirty="0" err="1" smtClean="0"/>
              <a:t>landgrabbing</a:t>
            </a:r>
            <a:r>
              <a:rPr lang="it-IT" dirty="0" smtClean="0"/>
              <a:t>)</a:t>
            </a:r>
          </a:p>
          <a:p>
            <a:r>
              <a:rPr lang="it-IT" dirty="0" smtClean="0"/>
              <a:t>Minaccia degli agro carburanti</a:t>
            </a:r>
            <a:endParaRPr lang="it-IT" dirty="0"/>
          </a:p>
        </p:txBody>
      </p:sp>
      <p:sp>
        <p:nvSpPr>
          <p:cNvPr id="4" name="Segnaposto numero diapositiva 3"/>
          <p:cNvSpPr>
            <a:spLocks noGrp="1"/>
          </p:cNvSpPr>
          <p:nvPr>
            <p:ph type="sldNum" sz="quarter" idx="12"/>
          </p:nvPr>
        </p:nvSpPr>
        <p:spPr/>
        <p:txBody>
          <a:bodyPr/>
          <a:lstStyle/>
          <a:p>
            <a:pPr>
              <a:defRPr/>
            </a:pPr>
            <a:fld id="{40A31E15-0664-4C2D-97DF-43E9F21C5A3C}" type="slidenum">
              <a:rPr lang="it-IT" smtClean="0">
                <a:solidFill>
                  <a:prstClr val="black">
                    <a:tint val="75000"/>
                  </a:prstClr>
                </a:solidFill>
              </a:rPr>
              <a:pPr>
                <a:defRPr/>
              </a:pPr>
              <a:t>34</a:t>
            </a:fld>
            <a:endParaRPr lang="it-IT">
              <a:solidFill>
                <a:prstClr val="black">
                  <a:tint val="75000"/>
                </a:prstClr>
              </a:solidFill>
            </a:endParaRPr>
          </a:p>
        </p:txBody>
      </p:sp>
    </p:spTree>
    <p:extLst>
      <p:ext uri="{BB962C8B-B14F-4D97-AF65-F5344CB8AC3E}">
        <p14:creationId xmlns:p14="http://schemas.microsoft.com/office/powerpoint/2010/main" val="4182733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p:txBody>
          <a:bodyPr/>
          <a:lstStyle/>
          <a:p>
            <a:r>
              <a:rPr lang="it-IT" sz="3600" smtClean="0"/>
              <a:t>OGM, ESEMPIO DI NEOCOLONIALISMO</a:t>
            </a:r>
          </a:p>
        </p:txBody>
      </p:sp>
      <p:sp>
        <p:nvSpPr>
          <p:cNvPr id="24579" name="Segnaposto contenuto 2"/>
          <p:cNvSpPr>
            <a:spLocks noGrp="1"/>
          </p:cNvSpPr>
          <p:nvPr>
            <p:ph idx="1"/>
          </p:nvPr>
        </p:nvSpPr>
        <p:spPr>
          <a:xfrm>
            <a:off x="457200" y="1357313"/>
            <a:ext cx="8229600" cy="5072062"/>
          </a:xfrm>
        </p:spPr>
        <p:txBody>
          <a:bodyPr/>
          <a:lstStyle/>
          <a:p>
            <a:pPr algn="just"/>
            <a:r>
              <a:rPr lang="it-IT" smtClean="0"/>
              <a:t>Le sementi degli OGM sono prodotte in Occidente, il loro rendimento è notevole, ma da prodotti agricoli OGM non si possono ricavare sementi e si è obbligati ad acquistarle da laboratori occidentali</a:t>
            </a:r>
          </a:p>
          <a:p>
            <a:pPr algn="just"/>
            <a:r>
              <a:rPr lang="it-IT" smtClean="0"/>
              <a:t>I prodotti alimentari OGM vengono forniti come doni, lasciando molto scettici gli africani relativamente alla loro innocuità per la salute dei consumatori</a:t>
            </a:r>
          </a:p>
          <a:p>
            <a:pPr algn="just"/>
            <a:r>
              <a:rPr lang="it-IT" smtClean="0"/>
              <a:t>Il caso emblematico dello Zambia</a:t>
            </a:r>
          </a:p>
        </p:txBody>
      </p:sp>
      <p:sp>
        <p:nvSpPr>
          <p:cNvPr id="4" name="Segnaposto numero diapositiva 3"/>
          <p:cNvSpPr>
            <a:spLocks noGrp="1"/>
          </p:cNvSpPr>
          <p:nvPr>
            <p:ph type="sldNum" sz="quarter" idx="12"/>
          </p:nvPr>
        </p:nvSpPr>
        <p:spPr/>
        <p:txBody>
          <a:bodyPr/>
          <a:lstStyle/>
          <a:p>
            <a:pPr>
              <a:defRPr/>
            </a:pPr>
            <a:fld id="{4409C309-990C-4D8A-8528-BF8712B8218F}" type="slidenum">
              <a:rPr lang="it-IT" smtClean="0">
                <a:solidFill>
                  <a:prstClr val="black">
                    <a:tint val="75000"/>
                  </a:prstClr>
                </a:solidFill>
              </a:rPr>
              <a:pPr>
                <a:defRPr/>
              </a:pPr>
              <a:t>35</a:t>
            </a:fld>
            <a:endParaRPr lang="it-IT" dirty="0">
              <a:solidFill>
                <a:prstClr val="black">
                  <a:tint val="75000"/>
                </a:prstClr>
              </a:solidFill>
            </a:endParaRPr>
          </a:p>
        </p:txBody>
      </p:sp>
    </p:spTree>
    <p:extLst>
      <p:ext uri="{BB962C8B-B14F-4D97-AF65-F5344CB8AC3E}">
        <p14:creationId xmlns:p14="http://schemas.microsoft.com/office/powerpoint/2010/main" val="14744402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p:txBody>
          <a:bodyPr/>
          <a:lstStyle/>
          <a:p>
            <a:r>
              <a:rPr lang="it-IT" sz="3200" smtClean="0"/>
              <a:t>L’ACCAPARRAMENTO DELLE TERRE (1) </a:t>
            </a:r>
          </a:p>
        </p:txBody>
      </p:sp>
      <p:sp>
        <p:nvSpPr>
          <p:cNvPr id="25603" name="Segnaposto contenuto 2"/>
          <p:cNvSpPr>
            <a:spLocks noGrp="1"/>
          </p:cNvSpPr>
          <p:nvPr>
            <p:ph idx="1"/>
          </p:nvPr>
        </p:nvSpPr>
        <p:spPr>
          <a:xfrm>
            <a:off x="457200" y="1285875"/>
            <a:ext cx="8472488" cy="5357813"/>
          </a:xfrm>
        </p:spPr>
        <p:txBody>
          <a:bodyPr/>
          <a:lstStyle/>
          <a:p>
            <a:pPr algn="just"/>
            <a:r>
              <a:rPr lang="it-IT" sz="2800" smtClean="0"/>
              <a:t>L’accaparramento di terre  è </a:t>
            </a:r>
            <a:r>
              <a:rPr lang="it-IT" sz="2800" i="1" smtClean="0"/>
              <a:t>“il processo attraverso il quale le grandi potenze, i privati stranieri od uomini d’affari nazionali accedono alla terra, specialmente nei Paesi del Sud, per produrre ed esportare nei Paesi industrializzati”.</a:t>
            </a:r>
          </a:p>
          <a:p>
            <a:pPr algn="just"/>
            <a:r>
              <a:rPr lang="it-IT" sz="2800" smtClean="0"/>
              <a:t>Società private od istituzioni provenienti dai Paesi ricchi o da quelli emergenti stanno comprando o affittando terre nei Paesi poveri (che spesso dipendono dall’aiuto alimentare) per coltivarle</a:t>
            </a:r>
          </a:p>
        </p:txBody>
      </p:sp>
      <p:sp>
        <p:nvSpPr>
          <p:cNvPr id="4" name="Segnaposto numero diapositiva 3"/>
          <p:cNvSpPr>
            <a:spLocks noGrp="1"/>
          </p:cNvSpPr>
          <p:nvPr>
            <p:ph type="sldNum" sz="quarter" idx="12"/>
          </p:nvPr>
        </p:nvSpPr>
        <p:spPr/>
        <p:txBody>
          <a:bodyPr/>
          <a:lstStyle/>
          <a:p>
            <a:pPr>
              <a:defRPr/>
            </a:pPr>
            <a:fld id="{F1078255-9D6F-4E01-8B3D-BDB9AB61E138}" type="slidenum">
              <a:rPr lang="it-IT" smtClean="0">
                <a:solidFill>
                  <a:prstClr val="black">
                    <a:tint val="75000"/>
                  </a:prstClr>
                </a:solidFill>
              </a:rPr>
              <a:pPr>
                <a:defRPr/>
              </a:pPr>
              <a:t>36</a:t>
            </a:fld>
            <a:endParaRPr lang="it-IT">
              <a:solidFill>
                <a:prstClr val="black">
                  <a:tint val="75000"/>
                </a:prstClr>
              </a:solidFill>
            </a:endParaRPr>
          </a:p>
        </p:txBody>
      </p:sp>
    </p:spTree>
    <p:extLst>
      <p:ext uri="{BB962C8B-B14F-4D97-AF65-F5344CB8AC3E}">
        <p14:creationId xmlns:p14="http://schemas.microsoft.com/office/powerpoint/2010/main" val="30912920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a:xfrm>
            <a:off x="457200" y="274638"/>
            <a:ext cx="8229600" cy="582612"/>
          </a:xfrm>
        </p:spPr>
        <p:txBody>
          <a:bodyPr/>
          <a:lstStyle/>
          <a:p>
            <a:r>
              <a:rPr lang="it-IT" sz="3200" smtClean="0"/>
              <a:t>L’ACCAPARRAMENTO DELLE TERRE (2)</a:t>
            </a:r>
          </a:p>
        </p:txBody>
      </p:sp>
      <p:sp>
        <p:nvSpPr>
          <p:cNvPr id="26627" name="Segnaposto contenuto 2"/>
          <p:cNvSpPr>
            <a:spLocks noGrp="1"/>
          </p:cNvSpPr>
          <p:nvPr>
            <p:ph idx="1"/>
          </p:nvPr>
        </p:nvSpPr>
        <p:spPr>
          <a:xfrm>
            <a:off x="214313" y="857250"/>
            <a:ext cx="8715375" cy="5786438"/>
          </a:xfrm>
        </p:spPr>
        <p:txBody>
          <a:bodyPr/>
          <a:lstStyle/>
          <a:p>
            <a:pPr algn="just"/>
            <a:r>
              <a:rPr lang="it-IT" smtClean="0"/>
              <a:t>Alcuni esempi inquietanti:</a:t>
            </a:r>
          </a:p>
          <a:p>
            <a:pPr lvl="1" algn="just">
              <a:buFont typeface="Wingdings" pitchFamily="2" charset="2"/>
              <a:buChar char="v"/>
            </a:pPr>
            <a:r>
              <a:rPr lang="it-IT" sz="2400" smtClean="0"/>
              <a:t>in Etiopia, Paese che per nutrire 4 milioni di persone deve dipendere dall’aiuto alimentare, sono state effettuate espropriazioni energiche, con la benedizione dello Stato, a favore di società agricole saudite od indiane;</a:t>
            </a:r>
          </a:p>
          <a:p>
            <a:pPr lvl="1" algn="just">
              <a:buFont typeface="Wingdings" pitchFamily="2" charset="2"/>
              <a:buChar char="v"/>
            </a:pPr>
            <a:r>
              <a:rPr lang="it-IT" sz="2400" smtClean="0"/>
              <a:t>in Burkina Faso nel 2010 ci sono stati conflitti fondiari, per l’appropriazione di grandi superfici da parte di uomini d’affari;</a:t>
            </a:r>
          </a:p>
          <a:p>
            <a:pPr lvl="1" algn="just">
              <a:buFont typeface="Wingdings" pitchFamily="2" charset="2"/>
              <a:buChar char="v"/>
            </a:pPr>
            <a:r>
              <a:rPr lang="it-IT" sz="2400" smtClean="0"/>
              <a:t>in Costa d’Avorio sono state messe a punto vaste coltivazioni di </a:t>
            </a:r>
            <a:r>
              <a:rPr lang="it-IT" sz="2400" i="1" smtClean="0"/>
              <a:t>hevea </a:t>
            </a:r>
            <a:r>
              <a:rPr lang="it-IT" sz="2400" smtClean="0"/>
              <a:t>e di </a:t>
            </a:r>
            <a:r>
              <a:rPr lang="it-IT" sz="2400" i="1" smtClean="0"/>
              <a:t>palma da olio;</a:t>
            </a:r>
          </a:p>
          <a:p>
            <a:pPr lvl="1" algn="just">
              <a:buFont typeface="Wingdings" pitchFamily="2" charset="2"/>
              <a:buChar char="v"/>
            </a:pPr>
            <a:r>
              <a:rPr lang="it-IT" sz="2400" smtClean="0"/>
              <a:t>le popolazioni del Kenya e del Mozambico hanno dovuto assistere impotenti all’espropriazione delle loro terre;</a:t>
            </a:r>
          </a:p>
          <a:p>
            <a:pPr lvl="1" algn="just">
              <a:buFont typeface="Wingdings" pitchFamily="2" charset="2"/>
              <a:buChar char="v"/>
            </a:pPr>
            <a:r>
              <a:rPr lang="it-IT" sz="2400" smtClean="0"/>
              <a:t>in Senegal tutta la vallata del fiume Senegal (e non solo terre libere, ma anche quelle di contadini senza mezzi per valorizzarle!) è minacciata dall’Arabia Saudita per coltivare riso.</a:t>
            </a:r>
          </a:p>
          <a:p>
            <a:endParaRPr lang="it-IT" sz="2400" smtClean="0"/>
          </a:p>
        </p:txBody>
      </p:sp>
      <p:sp>
        <p:nvSpPr>
          <p:cNvPr id="4" name="Segnaposto numero diapositiva 3"/>
          <p:cNvSpPr>
            <a:spLocks noGrp="1"/>
          </p:cNvSpPr>
          <p:nvPr>
            <p:ph type="sldNum" sz="quarter" idx="12"/>
          </p:nvPr>
        </p:nvSpPr>
        <p:spPr/>
        <p:txBody>
          <a:bodyPr/>
          <a:lstStyle/>
          <a:p>
            <a:pPr>
              <a:defRPr/>
            </a:pPr>
            <a:fld id="{A93810D5-3630-418B-9C17-2264178BF847}" type="slidenum">
              <a:rPr lang="it-IT" smtClean="0">
                <a:solidFill>
                  <a:prstClr val="black">
                    <a:tint val="75000"/>
                  </a:prstClr>
                </a:solidFill>
              </a:rPr>
              <a:pPr>
                <a:defRPr/>
              </a:pPr>
              <a:t>37</a:t>
            </a:fld>
            <a:endParaRPr lang="it-IT">
              <a:solidFill>
                <a:prstClr val="black">
                  <a:tint val="75000"/>
                </a:prstClr>
              </a:solidFill>
            </a:endParaRPr>
          </a:p>
        </p:txBody>
      </p:sp>
    </p:spTree>
    <p:extLst>
      <p:ext uri="{BB962C8B-B14F-4D97-AF65-F5344CB8AC3E}">
        <p14:creationId xmlns:p14="http://schemas.microsoft.com/office/powerpoint/2010/main" val="3932434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p:txBody>
          <a:bodyPr/>
          <a:lstStyle/>
          <a:p>
            <a:r>
              <a:rPr lang="it-IT" sz="3200" smtClean="0"/>
              <a:t>L’ACCAPARRAMENTO DELLE TERRE (3)</a:t>
            </a:r>
          </a:p>
        </p:txBody>
      </p:sp>
      <p:sp>
        <p:nvSpPr>
          <p:cNvPr id="27651" name="Segnaposto contenuto 2"/>
          <p:cNvSpPr>
            <a:spLocks noGrp="1"/>
          </p:cNvSpPr>
          <p:nvPr>
            <p:ph idx="1"/>
          </p:nvPr>
        </p:nvSpPr>
        <p:spPr>
          <a:xfrm>
            <a:off x="457200" y="1700808"/>
            <a:ext cx="8229600" cy="4657130"/>
          </a:xfrm>
        </p:spPr>
        <p:txBody>
          <a:bodyPr/>
          <a:lstStyle/>
          <a:p>
            <a:pPr algn="just"/>
            <a:r>
              <a:rPr lang="it-IT" sz="2800" dirty="0" smtClean="0"/>
              <a:t>Il Kenya ha affittato 40.000 ettari di terra molto produttiva al governo del Qatar per sviluppare l’orticoltura </a:t>
            </a:r>
          </a:p>
          <a:p>
            <a:pPr algn="just"/>
            <a:r>
              <a:rPr lang="it-IT" sz="2800" dirty="0" smtClean="0"/>
              <a:t>2/3 delle terre accaparrate nel mondo si trova in Africa, continente con alta insicurezza alimentare.</a:t>
            </a:r>
          </a:p>
          <a:p>
            <a:pPr algn="just"/>
            <a:r>
              <a:rPr lang="it-IT" sz="2800" dirty="0" smtClean="0"/>
              <a:t> Alcuni Paesi hanno problemi di sicurezza alimentare in casa propria e si stanno appropriando delle terre dei Paesi africani</a:t>
            </a:r>
          </a:p>
        </p:txBody>
      </p:sp>
      <p:sp>
        <p:nvSpPr>
          <p:cNvPr id="4" name="Segnaposto numero diapositiva 3"/>
          <p:cNvSpPr>
            <a:spLocks noGrp="1"/>
          </p:cNvSpPr>
          <p:nvPr>
            <p:ph type="sldNum" sz="quarter" idx="12"/>
          </p:nvPr>
        </p:nvSpPr>
        <p:spPr/>
        <p:txBody>
          <a:bodyPr/>
          <a:lstStyle/>
          <a:p>
            <a:pPr>
              <a:defRPr/>
            </a:pPr>
            <a:fld id="{2D408718-4FE6-4F04-A4FD-934BE3EC8034}" type="slidenum">
              <a:rPr lang="it-IT" smtClean="0">
                <a:solidFill>
                  <a:prstClr val="black">
                    <a:tint val="75000"/>
                  </a:prstClr>
                </a:solidFill>
              </a:rPr>
              <a:pPr>
                <a:defRPr/>
              </a:pPr>
              <a:t>38</a:t>
            </a:fld>
            <a:endParaRPr lang="it-IT">
              <a:solidFill>
                <a:prstClr val="black">
                  <a:tint val="75000"/>
                </a:prstClr>
              </a:solidFill>
            </a:endParaRPr>
          </a:p>
        </p:txBody>
      </p:sp>
    </p:spTree>
    <p:extLst>
      <p:ext uri="{BB962C8B-B14F-4D97-AF65-F5344CB8AC3E}">
        <p14:creationId xmlns:p14="http://schemas.microsoft.com/office/powerpoint/2010/main" val="9269276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title"/>
          </p:nvPr>
        </p:nvSpPr>
        <p:spPr/>
        <p:txBody>
          <a:bodyPr/>
          <a:lstStyle/>
          <a:p>
            <a:r>
              <a:rPr lang="it-IT" sz="3200" smtClean="0"/>
              <a:t>L’ACCAPARRAMENTO DELLE TERRE (4)</a:t>
            </a:r>
          </a:p>
        </p:txBody>
      </p:sp>
      <p:sp>
        <p:nvSpPr>
          <p:cNvPr id="28675" name="Segnaposto contenuto 2"/>
          <p:cNvSpPr>
            <a:spLocks noGrp="1"/>
          </p:cNvSpPr>
          <p:nvPr>
            <p:ph idx="1"/>
          </p:nvPr>
        </p:nvSpPr>
        <p:spPr>
          <a:xfrm>
            <a:off x="457200" y="1285875"/>
            <a:ext cx="8229600" cy="5357813"/>
          </a:xfrm>
        </p:spPr>
        <p:txBody>
          <a:bodyPr/>
          <a:lstStyle/>
          <a:p>
            <a:pPr algn="just"/>
            <a:r>
              <a:rPr lang="it-IT" sz="2800" smtClean="0"/>
              <a:t>In Africa tradizionalmente ci si è sempre preoccupati di creare sistemi che non fossero distruttivi, mentre oggi, nonostante le enormi difficoltà della popolazione a trovare terre da abitare, si ha l’impressione che se ne abbiamo in eccesso e che si possano vendere, affittare,…</a:t>
            </a:r>
          </a:p>
          <a:p>
            <a:pPr algn="just"/>
            <a:r>
              <a:rPr lang="it-IT" sz="2800" smtClean="0"/>
              <a:t>L’accaparramento delle terre non fa che impoverire le popolazioni locali, le separa dalla terra, genera operai agricoli mal pagati e non arricchisce affatto i Paesi africani </a:t>
            </a:r>
          </a:p>
        </p:txBody>
      </p:sp>
      <p:sp>
        <p:nvSpPr>
          <p:cNvPr id="4" name="Segnaposto numero diapositiva 3"/>
          <p:cNvSpPr>
            <a:spLocks noGrp="1"/>
          </p:cNvSpPr>
          <p:nvPr>
            <p:ph type="sldNum" sz="quarter" idx="12"/>
          </p:nvPr>
        </p:nvSpPr>
        <p:spPr/>
        <p:txBody>
          <a:bodyPr/>
          <a:lstStyle/>
          <a:p>
            <a:pPr>
              <a:defRPr/>
            </a:pPr>
            <a:fld id="{5813DFE7-0655-4EAE-8352-C59D47040BD0}" type="slidenum">
              <a:rPr lang="it-IT" smtClean="0">
                <a:solidFill>
                  <a:prstClr val="black">
                    <a:tint val="75000"/>
                  </a:prstClr>
                </a:solidFill>
              </a:rPr>
              <a:pPr>
                <a:defRPr/>
              </a:pPr>
              <a:t>39</a:t>
            </a:fld>
            <a:endParaRPr lang="it-IT">
              <a:solidFill>
                <a:prstClr val="black">
                  <a:tint val="75000"/>
                </a:prstClr>
              </a:solidFill>
            </a:endParaRPr>
          </a:p>
        </p:txBody>
      </p:sp>
    </p:spTree>
    <p:extLst>
      <p:ext uri="{BB962C8B-B14F-4D97-AF65-F5344CB8AC3E}">
        <p14:creationId xmlns:p14="http://schemas.microsoft.com/office/powerpoint/2010/main" val="4216640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720080"/>
          </a:xfrm>
        </p:spPr>
        <p:txBody>
          <a:bodyPr>
            <a:normAutofit/>
          </a:bodyPr>
          <a:lstStyle/>
          <a:p>
            <a:r>
              <a:rPr lang="it-IT" sz="3200" dirty="0" smtClean="0"/>
              <a:t>I NUMERI DELL’AFRICA (1)</a:t>
            </a:r>
            <a:endParaRPr lang="it-IT" sz="3200" dirty="0"/>
          </a:p>
        </p:txBody>
      </p:sp>
      <p:sp>
        <p:nvSpPr>
          <p:cNvPr id="3" name="Segnaposto contenuto 2"/>
          <p:cNvSpPr>
            <a:spLocks noGrp="1"/>
          </p:cNvSpPr>
          <p:nvPr>
            <p:ph idx="1"/>
          </p:nvPr>
        </p:nvSpPr>
        <p:spPr>
          <a:xfrm>
            <a:off x="323528" y="908720"/>
            <a:ext cx="8496944" cy="5400600"/>
          </a:xfrm>
        </p:spPr>
        <p:txBody>
          <a:bodyPr>
            <a:normAutofit fontScale="92500"/>
          </a:bodyPr>
          <a:lstStyle/>
          <a:p>
            <a:pPr lvl="1" algn="just">
              <a:buFont typeface="Wingdings" pitchFamily="2" charset="2"/>
              <a:buChar char="Ø"/>
            </a:pPr>
            <a:r>
              <a:rPr lang="it-IT" sz="2200" dirty="0" smtClean="0"/>
              <a:t>Copre il 6% della superficie totale della Terra;  </a:t>
            </a:r>
          </a:p>
          <a:p>
            <a:pPr lvl="1" algn="just">
              <a:buFont typeface="Wingdings" pitchFamily="2" charset="2"/>
              <a:buChar char="Ø"/>
            </a:pPr>
            <a:r>
              <a:rPr lang="it-IT" sz="2200" dirty="0" smtClean="0"/>
              <a:t>Costituisce oltre il 20% delle terre emerse; </a:t>
            </a:r>
          </a:p>
          <a:p>
            <a:pPr lvl="1" algn="just">
              <a:buFont typeface="Wingdings" pitchFamily="2" charset="2"/>
              <a:buChar char="Ø"/>
            </a:pPr>
            <a:r>
              <a:rPr lang="it-IT" sz="2200" dirty="0" smtClean="0"/>
              <a:t>È quattro volte più grande degli USA;</a:t>
            </a:r>
          </a:p>
          <a:p>
            <a:pPr marL="742950" lvl="2" indent="-342900" algn="just">
              <a:buFont typeface="Wingdings" pitchFamily="2" charset="2"/>
              <a:buChar char="Ø"/>
            </a:pPr>
            <a:r>
              <a:rPr lang="it-IT" sz="2200" dirty="0" smtClean="0"/>
              <a:t> </a:t>
            </a:r>
            <a:r>
              <a:rPr lang="it-IT" sz="2200" dirty="0">
                <a:solidFill>
                  <a:prstClr val="black"/>
                </a:solidFill>
              </a:rPr>
              <a:t>17,2% popolazione pianeta (nel </a:t>
            </a:r>
            <a:r>
              <a:rPr lang="it-IT" sz="2200" dirty="0" smtClean="0">
                <a:solidFill>
                  <a:prstClr val="black"/>
                </a:solidFill>
              </a:rPr>
              <a:t>sub </a:t>
            </a:r>
            <a:r>
              <a:rPr lang="it-IT" sz="2200" dirty="0">
                <a:solidFill>
                  <a:prstClr val="black"/>
                </a:solidFill>
              </a:rPr>
              <a:t>S</a:t>
            </a:r>
            <a:r>
              <a:rPr lang="it-IT" sz="2200" dirty="0" smtClean="0">
                <a:solidFill>
                  <a:prstClr val="black"/>
                </a:solidFill>
              </a:rPr>
              <a:t>ahara </a:t>
            </a:r>
            <a:r>
              <a:rPr lang="it-IT" sz="2200" dirty="0">
                <a:solidFill>
                  <a:prstClr val="black"/>
                </a:solidFill>
              </a:rPr>
              <a:t>un miliardo di persone</a:t>
            </a:r>
            <a:r>
              <a:rPr lang="it-IT" sz="2200" dirty="0" smtClean="0">
                <a:solidFill>
                  <a:prstClr val="black"/>
                </a:solidFill>
              </a:rPr>
              <a:t>);</a:t>
            </a:r>
          </a:p>
          <a:p>
            <a:pPr marL="742950" lvl="2" indent="-342900" algn="just">
              <a:buFont typeface="Wingdings" pitchFamily="2" charset="2"/>
              <a:buChar char="Ø"/>
            </a:pPr>
            <a:r>
              <a:rPr lang="it-IT" sz="2200" dirty="0">
                <a:solidFill>
                  <a:prstClr val="black"/>
                </a:solidFill>
              </a:rPr>
              <a:t>N</a:t>
            </a:r>
            <a:r>
              <a:rPr lang="it-IT" sz="2200" dirty="0" smtClean="0">
                <a:solidFill>
                  <a:prstClr val="black"/>
                </a:solidFill>
              </a:rPr>
              <a:t>el 2050 la popolazione sarà di 2 MDI  e di 3,5 MDI nel 2100;</a:t>
            </a:r>
            <a:endParaRPr lang="it-IT" sz="2200" dirty="0">
              <a:solidFill>
                <a:prstClr val="black"/>
              </a:solidFill>
            </a:endParaRPr>
          </a:p>
          <a:p>
            <a:pPr marL="742950" lvl="2" indent="-342900" algn="just">
              <a:buFont typeface="Wingdings" pitchFamily="2" charset="2"/>
              <a:buChar char="Ø"/>
            </a:pPr>
            <a:r>
              <a:rPr lang="it-IT" sz="2200" dirty="0">
                <a:solidFill>
                  <a:prstClr val="black"/>
                </a:solidFill>
              </a:rPr>
              <a:t>Seconda solo all’Asia in termini di dimensione e popolosità, abitata da centinaia di gruppi etnici, con oltre duemila lingue (fra le quali arabo, berbero, swahili, haussa, </a:t>
            </a:r>
            <a:r>
              <a:rPr lang="it-IT" sz="2200" dirty="0" err="1">
                <a:solidFill>
                  <a:prstClr val="black"/>
                </a:solidFill>
              </a:rPr>
              <a:t>lingala</a:t>
            </a:r>
            <a:r>
              <a:rPr lang="it-IT" sz="2200" dirty="0">
                <a:solidFill>
                  <a:prstClr val="black"/>
                </a:solidFill>
              </a:rPr>
              <a:t>, somali, …) e dialetti;</a:t>
            </a:r>
          </a:p>
          <a:p>
            <a:pPr lvl="1" algn="just">
              <a:buFont typeface="Wingdings" pitchFamily="2" charset="2"/>
              <a:buChar char="Ø"/>
            </a:pPr>
            <a:r>
              <a:rPr lang="it-IT" sz="2200" dirty="0">
                <a:solidFill>
                  <a:prstClr val="black"/>
                </a:solidFill>
              </a:rPr>
              <a:t>Produce solo il 2,7% PIL mondiale (2.260 MDI $ nel 2018,  poco più Italia</a:t>
            </a:r>
            <a:r>
              <a:rPr lang="it-IT" sz="2200" dirty="0" smtClean="0">
                <a:solidFill>
                  <a:prstClr val="black"/>
                </a:solidFill>
              </a:rPr>
              <a:t>);</a:t>
            </a:r>
            <a:endParaRPr lang="it-IT" sz="2200" dirty="0" smtClean="0"/>
          </a:p>
          <a:p>
            <a:pPr lvl="1" algn="just">
              <a:buFont typeface="Wingdings" pitchFamily="2" charset="2"/>
              <a:buChar char="Ø"/>
            </a:pPr>
            <a:r>
              <a:rPr lang="it-IT" sz="2200" dirty="0"/>
              <a:t>D</a:t>
            </a:r>
            <a:r>
              <a:rPr lang="it-IT" sz="2200" dirty="0" smtClean="0"/>
              <a:t>etiene i maggiori giacimenti di riserve minerali del mondo; </a:t>
            </a:r>
          </a:p>
          <a:p>
            <a:pPr lvl="1" algn="just">
              <a:buFont typeface="Wingdings" pitchFamily="2" charset="2"/>
              <a:buChar char="Ø"/>
            </a:pPr>
            <a:r>
              <a:rPr lang="it-IT" sz="2200" dirty="0" smtClean="0"/>
              <a:t>Il 70% dell’economia è informale; </a:t>
            </a:r>
          </a:p>
          <a:p>
            <a:pPr lvl="1" algn="just">
              <a:buFont typeface="Wingdings" pitchFamily="2" charset="2"/>
              <a:buChar char="Ø"/>
            </a:pPr>
            <a:r>
              <a:rPr lang="it-IT" sz="2200" dirty="0">
                <a:solidFill>
                  <a:prstClr val="black"/>
                </a:solidFill>
              </a:rPr>
              <a:t>La speranza di vita </a:t>
            </a:r>
            <a:r>
              <a:rPr lang="it-IT" sz="2200" dirty="0" smtClean="0">
                <a:solidFill>
                  <a:prstClr val="black"/>
                </a:solidFill>
              </a:rPr>
              <a:t>nell’area subsahariana </a:t>
            </a:r>
            <a:r>
              <a:rPr lang="it-IT" sz="2200" dirty="0">
                <a:solidFill>
                  <a:prstClr val="black"/>
                </a:solidFill>
              </a:rPr>
              <a:t>è di 58 anni (contro 82 in Italia e 74 in Africa del Nord);</a:t>
            </a:r>
          </a:p>
          <a:p>
            <a:pPr lvl="1" algn="just">
              <a:buFont typeface="Wingdings" pitchFamily="2" charset="2"/>
              <a:buChar char="Ø"/>
            </a:pPr>
            <a:r>
              <a:rPr lang="it-IT" sz="2200" dirty="0">
                <a:solidFill>
                  <a:prstClr val="black"/>
                </a:solidFill>
              </a:rPr>
              <a:t>Il 40% degli abitanti non ha elettricità;</a:t>
            </a:r>
          </a:p>
          <a:p>
            <a:pPr lvl="1" algn="just">
              <a:buFont typeface="Wingdings" pitchFamily="2" charset="2"/>
              <a:buChar char="Ø"/>
            </a:pPr>
            <a:r>
              <a:rPr lang="it-IT" sz="2200" dirty="0">
                <a:solidFill>
                  <a:prstClr val="black"/>
                </a:solidFill>
              </a:rPr>
              <a:t>460 ML di africani non hanno accesso all’acqua potabile;</a:t>
            </a:r>
          </a:p>
          <a:p>
            <a:endParaRPr lang="it-IT"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solidFill>
                  <a:prstClr val="black">
                    <a:tint val="75000"/>
                  </a:prstClr>
                </a:solidFill>
              </a:rPr>
              <a:pPr/>
              <a:t>4</a:t>
            </a:fld>
            <a:endParaRPr lang="it-IT">
              <a:solidFill>
                <a:prstClr val="black">
                  <a:tint val="75000"/>
                </a:prstClr>
              </a:solidFill>
            </a:endParaRPr>
          </a:p>
        </p:txBody>
      </p:sp>
    </p:spTree>
    <p:extLst>
      <p:ext uri="{BB962C8B-B14F-4D97-AF65-F5344CB8AC3E}">
        <p14:creationId xmlns:p14="http://schemas.microsoft.com/office/powerpoint/2010/main" val="11176402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p:cNvSpPr>
            <a:spLocks noGrp="1"/>
          </p:cNvSpPr>
          <p:nvPr>
            <p:ph type="title"/>
          </p:nvPr>
        </p:nvSpPr>
        <p:spPr>
          <a:xfrm>
            <a:off x="457200" y="274638"/>
            <a:ext cx="8229600" cy="725487"/>
          </a:xfrm>
        </p:spPr>
        <p:txBody>
          <a:bodyPr/>
          <a:lstStyle/>
          <a:p>
            <a:r>
              <a:rPr lang="it-IT" sz="3200" smtClean="0"/>
              <a:t>L’ACCAPARRAMENTO DELLE TERRE (5)</a:t>
            </a:r>
          </a:p>
        </p:txBody>
      </p:sp>
      <p:sp>
        <p:nvSpPr>
          <p:cNvPr id="29699" name="Segnaposto contenuto 2"/>
          <p:cNvSpPr>
            <a:spLocks noGrp="1"/>
          </p:cNvSpPr>
          <p:nvPr>
            <p:ph idx="1"/>
          </p:nvPr>
        </p:nvSpPr>
        <p:spPr>
          <a:xfrm>
            <a:off x="285750" y="1268413"/>
            <a:ext cx="8643938" cy="4857750"/>
          </a:xfrm>
        </p:spPr>
        <p:txBody>
          <a:bodyPr/>
          <a:lstStyle/>
          <a:p>
            <a:r>
              <a:rPr lang="it-IT" dirty="0" smtClean="0"/>
              <a:t>È pertanto fondamentale che i vari Stati africani:</a:t>
            </a:r>
          </a:p>
          <a:p>
            <a:pPr lvl="1" algn="just">
              <a:buFont typeface="Wingdings" pitchFamily="2" charset="2"/>
              <a:buChar char="v"/>
            </a:pPr>
            <a:r>
              <a:rPr lang="it-IT" dirty="0" smtClean="0"/>
              <a:t>accettino di elaborare e sostenere politiche agricole adeguate, affermando che intendono nutrire la propria popolazione partendo dalla propria produzione;</a:t>
            </a:r>
          </a:p>
          <a:p>
            <a:pPr lvl="1" algn="just">
              <a:buFont typeface="Wingdings" pitchFamily="2" charset="2"/>
              <a:buChar char="v"/>
            </a:pPr>
            <a:r>
              <a:rPr lang="it-IT" dirty="0" smtClean="0"/>
              <a:t>sostengano l’allevamento nazionale, partendo da razze locali;</a:t>
            </a:r>
          </a:p>
          <a:p>
            <a:pPr lvl="1" algn="just">
              <a:buFont typeface="Wingdings" pitchFamily="2" charset="2"/>
              <a:buChar char="v"/>
            </a:pPr>
            <a:r>
              <a:rPr lang="it-IT" dirty="0" smtClean="0"/>
              <a:t>riconoscano i piccoli produttori (anche fornendo loro dei titoli fondiari) e li ascoltino.</a:t>
            </a:r>
          </a:p>
        </p:txBody>
      </p:sp>
      <p:sp>
        <p:nvSpPr>
          <p:cNvPr id="4" name="Segnaposto numero diapositiva 3"/>
          <p:cNvSpPr>
            <a:spLocks noGrp="1"/>
          </p:cNvSpPr>
          <p:nvPr>
            <p:ph type="sldNum" sz="quarter" idx="12"/>
          </p:nvPr>
        </p:nvSpPr>
        <p:spPr/>
        <p:txBody>
          <a:bodyPr/>
          <a:lstStyle/>
          <a:p>
            <a:pPr>
              <a:defRPr/>
            </a:pPr>
            <a:fld id="{5F6BEB21-7FFF-4801-9DE1-74D2A34A5FA3}" type="slidenum">
              <a:rPr lang="it-IT" smtClean="0">
                <a:solidFill>
                  <a:prstClr val="black">
                    <a:tint val="75000"/>
                  </a:prstClr>
                </a:solidFill>
              </a:rPr>
              <a:pPr>
                <a:defRPr/>
              </a:pPr>
              <a:t>40</a:t>
            </a:fld>
            <a:endParaRPr lang="it-IT" dirty="0">
              <a:solidFill>
                <a:prstClr val="black">
                  <a:tint val="75000"/>
                </a:prstClr>
              </a:solidFill>
            </a:endParaRPr>
          </a:p>
        </p:txBody>
      </p:sp>
    </p:spTree>
    <p:extLst>
      <p:ext uri="{BB962C8B-B14F-4D97-AF65-F5344CB8AC3E}">
        <p14:creationId xmlns:p14="http://schemas.microsoft.com/office/powerpoint/2010/main" val="17485412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p:cNvSpPr>
            <a:spLocks noGrp="1"/>
          </p:cNvSpPr>
          <p:nvPr>
            <p:ph type="title"/>
          </p:nvPr>
        </p:nvSpPr>
        <p:spPr>
          <a:xfrm>
            <a:off x="457200" y="274638"/>
            <a:ext cx="8229600" cy="868362"/>
          </a:xfrm>
        </p:spPr>
        <p:txBody>
          <a:bodyPr/>
          <a:lstStyle/>
          <a:p>
            <a:r>
              <a:rPr lang="it-IT" sz="3200" smtClean="0"/>
              <a:t>L’ACCAPARRAMENTO DELLE TERRE (6)</a:t>
            </a:r>
          </a:p>
        </p:txBody>
      </p:sp>
      <p:sp>
        <p:nvSpPr>
          <p:cNvPr id="30723" name="Segnaposto contenuto 2"/>
          <p:cNvSpPr>
            <a:spLocks noGrp="1"/>
          </p:cNvSpPr>
          <p:nvPr>
            <p:ph idx="1"/>
          </p:nvPr>
        </p:nvSpPr>
        <p:spPr>
          <a:xfrm>
            <a:off x="357188" y="1357313"/>
            <a:ext cx="8501062" cy="5072062"/>
          </a:xfrm>
        </p:spPr>
        <p:txBody>
          <a:bodyPr/>
          <a:lstStyle/>
          <a:p>
            <a:pPr algn="just"/>
            <a:r>
              <a:rPr lang="it-IT" sz="2800" dirty="0" smtClean="0"/>
              <a:t>In Senegal l’Arabia Saudita ha cercato terre per produrre riso (di cui il 70% da esportare per i propri abitanti): l’accaparramento di terre serve per la sicurezza alimentare di quali Paesi?</a:t>
            </a:r>
          </a:p>
          <a:p>
            <a:pPr algn="just"/>
            <a:r>
              <a:rPr lang="it-IT" sz="2800" dirty="0" smtClean="0"/>
              <a:t>Più che parlare di sicurezza alimentare bisognerebbe insistere maggiormente sulla sovranità alimentare, che è il diritto a produrre quello di cui si ha bisogno e consumare quello che si produce.</a:t>
            </a:r>
          </a:p>
        </p:txBody>
      </p:sp>
      <p:sp>
        <p:nvSpPr>
          <p:cNvPr id="4" name="Segnaposto numero diapositiva 3"/>
          <p:cNvSpPr>
            <a:spLocks noGrp="1"/>
          </p:cNvSpPr>
          <p:nvPr>
            <p:ph type="sldNum" sz="quarter" idx="12"/>
          </p:nvPr>
        </p:nvSpPr>
        <p:spPr/>
        <p:txBody>
          <a:bodyPr/>
          <a:lstStyle/>
          <a:p>
            <a:pPr>
              <a:defRPr/>
            </a:pPr>
            <a:fld id="{0C37751D-5825-453B-A0B9-57DC70E36327}" type="slidenum">
              <a:rPr lang="it-IT" smtClean="0">
                <a:solidFill>
                  <a:prstClr val="black">
                    <a:tint val="75000"/>
                  </a:prstClr>
                </a:solidFill>
              </a:rPr>
              <a:pPr>
                <a:defRPr/>
              </a:pPr>
              <a:t>41</a:t>
            </a:fld>
            <a:endParaRPr lang="it-IT">
              <a:solidFill>
                <a:prstClr val="black">
                  <a:tint val="75000"/>
                </a:prstClr>
              </a:solidFill>
            </a:endParaRPr>
          </a:p>
        </p:txBody>
      </p:sp>
    </p:spTree>
    <p:extLst>
      <p:ext uri="{BB962C8B-B14F-4D97-AF65-F5344CB8AC3E}">
        <p14:creationId xmlns:p14="http://schemas.microsoft.com/office/powerpoint/2010/main" val="5886002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p:nvPr>
        </p:nvSpPr>
        <p:spPr>
          <a:xfrm>
            <a:off x="457200" y="274638"/>
            <a:ext cx="8229600" cy="439737"/>
          </a:xfrm>
        </p:spPr>
        <p:txBody>
          <a:bodyPr/>
          <a:lstStyle/>
          <a:p>
            <a:r>
              <a:rPr lang="it-IT" sz="3200" smtClean="0"/>
              <a:t>LA MINACCIA DEGLI AGRO CARBURANTI (1)</a:t>
            </a:r>
          </a:p>
        </p:txBody>
      </p:sp>
      <p:sp>
        <p:nvSpPr>
          <p:cNvPr id="31747" name="Segnaposto contenuto 2"/>
          <p:cNvSpPr>
            <a:spLocks noGrp="1"/>
          </p:cNvSpPr>
          <p:nvPr>
            <p:ph idx="1"/>
          </p:nvPr>
        </p:nvSpPr>
        <p:spPr>
          <a:xfrm>
            <a:off x="285750" y="857250"/>
            <a:ext cx="8572500" cy="5715000"/>
          </a:xfrm>
        </p:spPr>
        <p:txBody>
          <a:bodyPr/>
          <a:lstStyle/>
          <a:p>
            <a:pPr algn="just"/>
            <a:r>
              <a:rPr lang="it-IT" sz="2800" dirty="0" smtClean="0"/>
              <a:t>Carburanti prodotti dalla trasformazione di materiale vegetale vivente e presentati come alternativi a quelli fossili, si stanno espandendo a scala planetaria</a:t>
            </a:r>
          </a:p>
          <a:p>
            <a:pPr algn="just"/>
            <a:r>
              <a:rPr lang="it-IT" sz="2800" dirty="0" smtClean="0"/>
              <a:t>Essi sono sinonimo di concentrazione fondiaria e di monocoltura d’esportazione, a discapito delle colture di sussistenza</a:t>
            </a:r>
          </a:p>
          <a:p>
            <a:pPr algn="just"/>
            <a:r>
              <a:rPr lang="it-IT" sz="2800" dirty="0" smtClean="0"/>
              <a:t>L’estensione degli agro carburanti (anche per la politica energetica europea che li sostiene) impone una duplice pena alle popolazioni del Sud del mondo:</a:t>
            </a:r>
          </a:p>
          <a:p>
            <a:pPr lvl="1" algn="just">
              <a:buFont typeface="Wingdings" pitchFamily="2" charset="2"/>
              <a:buChar char="v"/>
            </a:pPr>
            <a:r>
              <a:rPr lang="it-IT" sz="2400" dirty="0" smtClean="0"/>
              <a:t>aumento del prezzo delle materie prime agricole;</a:t>
            </a:r>
          </a:p>
          <a:p>
            <a:pPr lvl="1" algn="just">
              <a:buFont typeface="Wingdings" pitchFamily="2" charset="2"/>
              <a:buChar char="v"/>
            </a:pPr>
            <a:r>
              <a:rPr lang="it-IT" sz="2400" dirty="0" smtClean="0"/>
              <a:t>accaparramento delle terre dei Paesi del Sud, per raggiungere gli obiettivi di consumo di agro carburanti a livello mondiale.</a:t>
            </a:r>
          </a:p>
          <a:p>
            <a:endParaRPr lang="it-IT" dirty="0" smtClean="0"/>
          </a:p>
          <a:p>
            <a:endParaRPr lang="it-IT" dirty="0" smtClean="0"/>
          </a:p>
        </p:txBody>
      </p:sp>
      <p:sp>
        <p:nvSpPr>
          <p:cNvPr id="4" name="Segnaposto numero diapositiva 3"/>
          <p:cNvSpPr>
            <a:spLocks noGrp="1"/>
          </p:cNvSpPr>
          <p:nvPr>
            <p:ph type="sldNum" sz="quarter" idx="12"/>
          </p:nvPr>
        </p:nvSpPr>
        <p:spPr/>
        <p:txBody>
          <a:bodyPr/>
          <a:lstStyle/>
          <a:p>
            <a:pPr>
              <a:defRPr/>
            </a:pPr>
            <a:fld id="{10AEAD96-6FA6-4094-B2F3-5CA249B6F815}" type="slidenum">
              <a:rPr lang="it-IT" smtClean="0">
                <a:solidFill>
                  <a:prstClr val="black">
                    <a:tint val="75000"/>
                  </a:prstClr>
                </a:solidFill>
              </a:rPr>
              <a:pPr>
                <a:defRPr/>
              </a:pPr>
              <a:t>42</a:t>
            </a:fld>
            <a:endParaRPr lang="it-IT">
              <a:solidFill>
                <a:prstClr val="black">
                  <a:tint val="75000"/>
                </a:prstClr>
              </a:solidFill>
            </a:endParaRPr>
          </a:p>
        </p:txBody>
      </p:sp>
    </p:spTree>
    <p:extLst>
      <p:ext uri="{BB962C8B-B14F-4D97-AF65-F5344CB8AC3E}">
        <p14:creationId xmlns:p14="http://schemas.microsoft.com/office/powerpoint/2010/main" val="35343435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olo 1"/>
          <p:cNvSpPr>
            <a:spLocks noGrp="1"/>
          </p:cNvSpPr>
          <p:nvPr>
            <p:ph type="title"/>
          </p:nvPr>
        </p:nvSpPr>
        <p:spPr>
          <a:xfrm>
            <a:off x="457200" y="274638"/>
            <a:ext cx="8229600" cy="868362"/>
          </a:xfrm>
        </p:spPr>
        <p:txBody>
          <a:bodyPr/>
          <a:lstStyle/>
          <a:p>
            <a:r>
              <a:rPr lang="it-IT" sz="3200" smtClean="0"/>
              <a:t>LA MINACCIA DEGLI AGRO CARBURANTI (2)</a:t>
            </a:r>
          </a:p>
        </p:txBody>
      </p:sp>
      <p:sp>
        <p:nvSpPr>
          <p:cNvPr id="32771" name="Segnaposto contenuto 2"/>
          <p:cNvSpPr>
            <a:spLocks noGrp="1"/>
          </p:cNvSpPr>
          <p:nvPr>
            <p:ph idx="1"/>
          </p:nvPr>
        </p:nvSpPr>
        <p:spPr>
          <a:xfrm>
            <a:off x="285750" y="1214438"/>
            <a:ext cx="8572500" cy="5357812"/>
          </a:xfrm>
        </p:spPr>
        <p:txBody>
          <a:bodyPr/>
          <a:lstStyle/>
          <a:p>
            <a:pPr algn="just"/>
            <a:r>
              <a:rPr lang="it-IT" sz="2800" smtClean="0"/>
              <a:t>Considerati un toccasana di fronte ai cambiamenti climatici, gli agro carburanti spesso assumono la forma di vaste monocolture (soia, canna da zucchero, palma da olio,…)</a:t>
            </a:r>
          </a:p>
          <a:p>
            <a:pPr algn="just"/>
            <a:r>
              <a:rPr lang="it-IT" sz="2800" smtClean="0"/>
              <a:t>Gli impatti fondiari, sociali ed ambientali aggravano gli squilibri e mettono in pericolo l’alimentazione della popolazione locale per l’accaparramento di terre agricole</a:t>
            </a:r>
          </a:p>
          <a:p>
            <a:pPr algn="just"/>
            <a:r>
              <a:rPr lang="it-IT" sz="2800" smtClean="0"/>
              <a:t>Provocano deforestazione, inquinamento dei suoli e dell’acqua, impoverimento della biodiversità, sfruttamento di manodopera vulnerabile, trasferimenti di popolazioni, violazione dei diritti umani, … </a:t>
            </a:r>
          </a:p>
        </p:txBody>
      </p:sp>
      <p:sp>
        <p:nvSpPr>
          <p:cNvPr id="4" name="Segnaposto numero diapositiva 3"/>
          <p:cNvSpPr>
            <a:spLocks noGrp="1"/>
          </p:cNvSpPr>
          <p:nvPr>
            <p:ph type="sldNum" sz="quarter" idx="12"/>
          </p:nvPr>
        </p:nvSpPr>
        <p:spPr/>
        <p:txBody>
          <a:bodyPr/>
          <a:lstStyle/>
          <a:p>
            <a:pPr>
              <a:defRPr/>
            </a:pPr>
            <a:fld id="{4F0A1460-9FAF-403C-8C2B-362E03884DBD}" type="slidenum">
              <a:rPr lang="it-IT" smtClean="0">
                <a:solidFill>
                  <a:prstClr val="black">
                    <a:tint val="75000"/>
                  </a:prstClr>
                </a:solidFill>
              </a:rPr>
              <a:pPr>
                <a:defRPr/>
              </a:pPr>
              <a:t>43</a:t>
            </a:fld>
            <a:endParaRPr lang="it-IT">
              <a:solidFill>
                <a:prstClr val="black">
                  <a:tint val="75000"/>
                </a:prstClr>
              </a:solidFill>
            </a:endParaRPr>
          </a:p>
        </p:txBody>
      </p:sp>
    </p:spTree>
    <p:extLst>
      <p:ext uri="{BB962C8B-B14F-4D97-AF65-F5344CB8AC3E}">
        <p14:creationId xmlns:p14="http://schemas.microsoft.com/office/powerpoint/2010/main" val="29929682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1"/>
          <p:cNvSpPr>
            <a:spLocks noGrp="1"/>
          </p:cNvSpPr>
          <p:nvPr>
            <p:ph type="title"/>
          </p:nvPr>
        </p:nvSpPr>
        <p:spPr>
          <a:xfrm>
            <a:off x="457200" y="274638"/>
            <a:ext cx="8229600" cy="868362"/>
          </a:xfrm>
        </p:spPr>
        <p:txBody>
          <a:bodyPr/>
          <a:lstStyle/>
          <a:p>
            <a:r>
              <a:rPr lang="it-IT" sz="3200" smtClean="0"/>
              <a:t>LA MINACCIA DEGLI AGRO CARBURANTI (3)</a:t>
            </a:r>
          </a:p>
        </p:txBody>
      </p:sp>
      <p:sp>
        <p:nvSpPr>
          <p:cNvPr id="33795" name="Segnaposto contenuto 2"/>
          <p:cNvSpPr>
            <a:spLocks noGrp="1"/>
          </p:cNvSpPr>
          <p:nvPr>
            <p:ph idx="1"/>
          </p:nvPr>
        </p:nvSpPr>
        <p:spPr>
          <a:xfrm>
            <a:off x="357188" y="1214438"/>
            <a:ext cx="8501062" cy="5143500"/>
          </a:xfrm>
        </p:spPr>
        <p:txBody>
          <a:bodyPr/>
          <a:lstStyle/>
          <a:p>
            <a:pPr algn="just"/>
            <a:r>
              <a:rPr lang="it-IT" sz="2800" smtClean="0"/>
              <a:t>Il caso dell’Etiopia è al riguardo molto significativo</a:t>
            </a:r>
            <a:r>
              <a:rPr lang="it-IT" smtClean="0"/>
              <a:t>: </a:t>
            </a:r>
          </a:p>
          <a:p>
            <a:pPr lvl="1" algn="just">
              <a:buFont typeface="Wingdings" pitchFamily="2" charset="2"/>
              <a:buChar char="v"/>
            </a:pPr>
            <a:r>
              <a:rPr lang="it-IT" sz="2400" smtClean="0"/>
              <a:t>una grave carestia ha colpito il Paese quando, invece, 250.000 ettari di terra fertile sono stati ceduti ad aziende (fra le quali anche l’italiana Fri El Green) che coltivano canna da zucchero e palma da olio per produrre agro carburanti destinati a soddisfare i bisogni energetici dei Paesi sviluppati;</a:t>
            </a:r>
          </a:p>
          <a:p>
            <a:pPr lvl="1" algn="just">
              <a:buFont typeface="Wingdings" pitchFamily="2" charset="2"/>
              <a:buChar char="v"/>
            </a:pPr>
            <a:r>
              <a:rPr lang="it-IT" sz="2400" smtClean="0"/>
              <a:t>il governo etiope vuole “</a:t>
            </a:r>
            <a:r>
              <a:rPr lang="it-IT" sz="2400" i="1" smtClean="0"/>
              <a:t>modernizzare</a:t>
            </a:r>
            <a:r>
              <a:rPr lang="it-IT" sz="2400" smtClean="0"/>
              <a:t>” le tribù della regione, trasformando i loro membri in operai agricoli al servizio delle piantagioni;</a:t>
            </a:r>
          </a:p>
          <a:p>
            <a:pPr lvl="1" algn="just">
              <a:buFont typeface="Wingdings" pitchFamily="2" charset="2"/>
              <a:buChar char="v"/>
            </a:pPr>
            <a:r>
              <a:rPr lang="it-IT" sz="2400" smtClean="0"/>
              <a:t>un progetto di diga idroelettrica (per esportare elettricità verso il Sudan) obbligherebbe a spostarsi centinaia di migliaia di persone che producono nella zona le loro colture di sussistenza.</a:t>
            </a:r>
          </a:p>
        </p:txBody>
      </p:sp>
      <p:sp>
        <p:nvSpPr>
          <p:cNvPr id="4" name="Segnaposto numero diapositiva 3"/>
          <p:cNvSpPr>
            <a:spLocks noGrp="1"/>
          </p:cNvSpPr>
          <p:nvPr>
            <p:ph type="sldNum" sz="quarter" idx="12"/>
          </p:nvPr>
        </p:nvSpPr>
        <p:spPr/>
        <p:txBody>
          <a:bodyPr/>
          <a:lstStyle/>
          <a:p>
            <a:pPr>
              <a:defRPr/>
            </a:pPr>
            <a:fld id="{B7760F9C-F11A-4C61-BA35-73A935039577}" type="slidenum">
              <a:rPr lang="it-IT" smtClean="0">
                <a:solidFill>
                  <a:prstClr val="black">
                    <a:tint val="75000"/>
                  </a:prstClr>
                </a:solidFill>
              </a:rPr>
              <a:pPr>
                <a:defRPr/>
              </a:pPr>
              <a:t>44</a:t>
            </a:fld>
            <a:endParaRPr lang="it-IT">
              <a:solidFill>
                <a:prstClr val="black">
                  <a:tint val="75000"/>
                </a:prstClr>
              </a:solidFill>
            </a:endParaRPr>
          </a:p>
        </p:txBody>
      </p:sp>
    </p:spTree>
    <p:extLst>
      <p:ext uri="{BB962C8B-B14F-4D97-AF65-F5344CB8AC3E}">
        <p14:creationId xmlns:p14="http://schemas.microsoft.com/office/powerpoint/2010/main" val="7935843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olo 1"/>
          <p:cNvSpPr>
            <a:spLocks noGrp="1"/>
          </p:cNvSpPr>
          <p:nvPr>
            <p:ph type="title"/>
          </p:nvPr>
        </p:nvSpPr>
        <p:spPr>
          <a:xfrm>
            <a:off x="457200" y="274638"/>
            <a:ext cx="8229600" cy="868362"/>
          </a:xfrm>
        </p:spPr>
        <p:txBody>
          <a:bodyPr/>
          <a:lstStyle/>
          <a:p>
            <a:r>
              <a:rPr lang="it-IT" sz="3200" smtClean="0"/>
              <a:t>LA MINACCIA DEGLI AGRO CARBURANTI (4)</a:t>
            </a:r>
          </a:p>
        </p:txBody>
      </p:sp>
      <p:sp>
        <p:nvSpPr>
          <p:cNvPr id="34819" name="Segnaposto contenuto 2"/>
          <p:cNvSpPr>
            <a:spLocks noGrp="1"/>
          </p:cNvSpPr>
          <p:nvPr>
            <p:ph idx="1"/>
          </p:nvPr>
        </p:nvSpPr>
        <p:spPr>
          <a:xfrm>
            <a:off x="457200" y="1428750"/>
            <a:ext cx="8229600" cy="4697413"/>
          </a:xfrm>
        </p:spPr>
        <p:txBody>
          <a:bodyPr/>
          <a:lstStyle/>
          <a:p>
            <a:pPr algn="just"/>
            <a:r>
              <a:rPr lang="it-IT" sz="2800" smtClean="0"/>
              <a:t>L’idea di produrre energia partendo da risorse rinnovabili suscita commenti positivi in un mondo nel quale le risorse fossili sono in esaurimento</a:t>
            </a:r>
          </a:p>
          <a:p>
            <a:pPr algn="just"/>
            <a:r>
              <a:rPr lang="it-IT" sz="2800" smtClean="0"/>
              <a:t>Ma la realtà è ben diversa e complessa:</a:t>
            </a:r>
          </a:p>
          <a:p>
            <a:pPr lvl="1" algn="just">
              <a:buFont typeface="Wingdings" pitchFamily="2" charset="2"/>
              <a:buChar char="v"/>
            </a:pPr>
            <a:r>
              <a:rPr lang="it-IT" sz="2400" smtClean="0"/>
              <a:t>la produzione di agro carburanti non può avvenire in sistemi di produzione familiari;</a:t>
            </a:r>
          </a:p>
          <a:p>
            <a:pPr lvl="1" algn="just">
              <a:buFont typeface="Wingdings" pitchFamily="2" charset="2"/>
              <a:buChar char="v"/>
            </a:pPr>
            <a:r>
              <a:rPr lang="it-IT" sz="2400" smtClean="0"/>
              <a:t>si tratta di produzioni molto avide di risorse ambientali;</a:t>
            </a:r>
          </a:p>
          <a:p>
            <a:pPr lvl="1" algn="just">
              <a:buFont typeface="Wingdings" pitchFamily="2" charset="2"/>
              <a:buChar char="v"/>
            </a:pPr>
            <a:r>
              <a:rPr lang="it-IT" sz="2400" smtClean="0"/>
              <a:t>si richiede spesso molta acqua, inevitabilmente sottratta ad altri usi;</a:t>
            </a:r>
          </a:p>
          <a:p>
            <a:pPr lvl="1" algn="just">
              <a:buFont typeface="Wingdings" pitchFamily="2" charset="2"/>
              <a:buChar char="v"/>
            </a:pPr>
            <a:r>
              <a:rPr lang="it-IT" sz="2400" smtClean="0"/>
              <a:t>le produzioni sono sempre più OGM, aggravando il rischio della biodiversità.</a:t>
            </a:r>
          </a:p>
        </p:txBody>
      </p:sp>
      <p:sp>
        <p:nvSpPr>
          <p:cNvPr id="4" name="Segnaposto numero diapositiva 3"/>
          <p:cNvSpPr>
            <a:spLocks noGrp="1"/>
          </p:cNvSpPr>
          <p:nvPr>
            <p:ph type="sldNum" sz="quarter" idx="12"/>
          </p:nvPr>
        </p:nvSpPr>
        <p:spPr/>
        <p:txBody>
          <a:bodyPr/>
          <a:lstStyle/>
          <a:p>
            <a:pPr>
              <a:defRPr/>
            </a:pPr>
            <a:fld id="{58AA4036-0B09-442B-BEB5-C5F699FB44F2}" type="slidenum">
              <a:rPr lang="it-IT" smtClean="0">
                <a:solidFill>
                  <a:prstClr val="black">
                    <a:tint val="75000"/>
                  </a:prstClr>
                </a:solidFill>
              </a:rPr>
              <a:pPr>
                <a:defRPr/>
              </a:pPr>
              <a:t>45</a:t>
            </a:fld>
            <a:endParaRPr lang="it-IT">
              <a:solidFill>
                <a:prstClr val="black">
                  <a:tint val="75000"/>
                </a:prstClr>
              </a:solidFill>
            </a:endParaRPr>
          </a:p>
        </p:txBody>
      </p:sp>
    </p:spTree>
    <p:extLst>
      <p:ext uri="{BB962C8B-B14F-4D97-AF65-F5344CB8AC3E}">
        <p14:creationId xmlns:p14="http://schemas.microsoft.com/office/powerpoint/2010/main" val="23752340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contenuto 2"/>
          <p:cNvSpPr>
            <a:spLocks noGrp="1"/>
          </p:cNvSpPr>
          <p:nvPr>
            <p:ph idx="1"/>
          </p:nvPr>
        </p:nvSpPr>
        <p:spPr/>
        <p:txBody>
          <a:bodyPr/>
          <a:lstStyle/>
          <a:p>
            <a:pPr lvl="1" algn="just" eaLnBrk="1" hangingPunct="1">
              <a:buFont typeface="Wingdings" pitchFamily="2" charset="2"/>
              <a:buChar char="§"/>
            </a:pPr>
            <a:r>
              <a:rPr lang="it-IT" sz="4400" dirty="0" smtClean="0"/>
              <a:t>Neocolonialismo ed aspetti finanziari:</a:t>
            </a:r>
            <a:endParaRPr lang="it-IT" sz="2400" dirty="0" smtClean="0"/>
          </a:p>
          <a:p>
            <a:pPr lvl="2" algn="just" eaLnBrk="1" hangingPunct="1">
              <a:buFont typeface="Wingdings" pitchFamily="2" charset="2"/>
              <a:buChar char="Ø"/>
            </a:pPr>
            <a:r>
              <a:rPr lang="it-IT" sz="3600" dirty="0" smtClean="0"/>
              <a:t>piani di aggiustamento strutturale;</a:t>
            </a:r>
          </a:p>
          <a:p>
            <a:pPr lvl="2" algn="just" eaLnBrk="1" hangingPunct="1">
              <a:buFont typeface="Wingdings" pitchFamily="2" charset="2"/>
              <a:buChar char="Ø"/>
            </a:pPr>
            <a:r>
              <a:rPr lang="it-IT" sz="3600" dirty="0">
                <a:solidFill>
                  <a:prstClr val="black"/>
                </a:solidFill>
              </a:rPr>
              <a:t>il debito</a:t>
            </a:r>
            <a:r>
              <a:rPr lang="it-IT" sz="3600" dirty="0" smtClean="0">
                <a:solidFill>
                  <a:prstClr val="black"/>
                </a:solidFill>
              </a:rPr>
              <a:t>;</a:t>
            </a:r>
            <a:endParaRPr lang="it-IT" sz="3600" dirty="0" smtClean="0"/>
          </a:p>
          <a:p>
            <a:pPr lvl="2" algn="just" eaLnBrk="1" hangingPunct="1">
              <a:buFont typeface="Wingdings" pitchFamily="2" charset="2"/>
              <a:buChar char="Ø"/>
            </a:pPr>
            <a:r>
              <a:rPr lang="it-IT" sz="3600" dirty="0" smtClean="0"/>
              <a:t>il caso CFA;</a:t>
            </a:r>
          </a:p>
          <a:p>
            <a:pPr lvl="2" algn="just" eaLnBrk="1" hangingPunct="1">
              <a:buFont typeface="Wingdings" pitchFamily="2" charset="2"/>
              <a:buChar char="Ø"/>
            </a:pPr>
            <a:r>
              <a:rPr lang="it-IT" sz="3600" dirty="0" smtClean="0"/>
              <a:t> la crisi finanziaria minaccia l’Africa.</a:t>
            </a:r>
          </a:p>
          <a:p>
            <a:pPr lvl="2" algn="just" eaLnBrk="1" hangingPunct="1">
              <a:buFont typeface="Wingdings" pitchFamily="2" charset="2"/>
              <a:buChar char="Ø"/>
            </a:pPr>
            <a:endParaRPr lang="it-IT" dirty="0" smtClean="0"/>
          </a:p>
          <a:p>
            <a:pPr lvl="2" algn="just" eaLnBrk="1" hangingPunct="1">
              <a:buFont typeface="Wingdings" pitchFamily="2" charset="2"/>
              <a:buChar char="Ø"/>
            </a:pPr>
            <a:endParaRPr lang="it-IT" dirty="0" smtClean="0"/>
          </a:p>
          <a:p>
            <a:pPr lvl="2" algn="just" eaLnBrk="1" hangingPunct="1">
              <a:buFont typeface="Wingdings" pitchFamily="2" charset="2"/>
              <a:buChar char="Ø"/>
            </a:pPr>
            <a:endParaRPr lang="it-IT" dirty="0" smtClean="0"/>
          </a:p>
          <a:p>
            <a:pPr lvl="2" algn="just" eaLnBrk="1" hangingPunct="1">
              <a:buFont typeface="Wingdings" pitchFamily="2" charset="2"/>
              <a:buChar char="Ø"/>
            </a:pPr>
            <a:endParaRPr lang="it-IT" dirty="0" smtClean="0"/>
          </a:p>
          <a:p>
            <a:endParaRPr lang="it-IT" dirty="0" smtClean="0"/>
          </a:p>
        </p:txBody>
      </p:sp>
      <p:sp>
        <p:nvSpPr>
          <p:cNvPr id="4" name="Segnaposto numero diapositiva 3"/>
          <p:cNvSpPr>
            <a:spLocks noGrp="1"/>
          </p:cNvSpPr>
          <p:nvPr>
            <p:ph type="sldNum" sz="quarter" idx="12"/>
          </p:nvPr>
        </p:nvSpPr>
        <p:spPr/>
        <p:txBody>
          <a:bodyPr/>
          <a:lstStyle/>
          <a:p>
            <a:pPr>
              <a:defRPr/>
            </a:pPr>
            <a:fld id="{EE4AFD1D-18CE-4DB3-8FD3-FD7A4BC5F684}" type="slidenum">
              <a:rPr lang="it-IT" smtClean="0">
                <a:solidFill>
                  <a:prstClr val="black">
                    <a:tint val="75000"/>
                  </a:prstClr>
                </a:solidFill>
              </a:rPr>
              <a:pPr>
                <a:defRPr/>
              </a:pPr>
              <a:t>46</a:t>
            </a:fld>
            <a:endParaRPr lang="it-IT">
              <a:solidFill>
                <a:prstClr val="black">
                  <a:tint val="75000"/>
                </a:prstClr>
              </a:solidFill>
            </a:endParaRPr>
          </a:p>
        </p:txBody>
      </p:sp>
    </p:spTree>
    <p:extLst>
      <p:ext uri="{BB962C8B-B14F-4D97-AF65-F5344CB8AC3E}">
        <p14:creationId xmlns:p14="http://schemas.microsoft.com/office/powerpoint/2010/main" val="32541661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olo 1"/>
          <p:cNvSpPr>
            <a:spLocks noGrp="1"/>
          </p:cNvSpPr>
          <p:nvPr>
            <p:ph type="title"/>
          </p:nvPr>
        </p:nvSpPr>
        <p:spPr>
          <a:xfrm>
            <a:off x="457200" y="274638"/>
            <a:ext cx="8229600" cy="939800"/>
          </a:xfrm>
        </p:spPr>
        <p:txBody>
          <a:bodyPr/>
          <a:lstStyle/>
          <a:p>
            <a:r>
              <a:rPr lang="it-IT" sz="3200" smtClean="0"/>
              <a:t>I PIANI DI AGGIUSTAMENTO STRUTTURALE (1)</a:t>
            </a:r>
          </a:p>
        </p:txBody>
      </p:sp>
      <p:sp>
        <p:nvSpPr>
          <p:cNvPr id="3" name="Segnaposto contenuto 2"/>
          <p:cNvSpPr>
            <a:spLocks noGrp="1"/>
          </p:cNvSpPr>
          <p:nvPr>
            <p:ph idx="1"/>
          </p:nvPr>
        </p:nvSpPr>
        <p:spPr>
          <a:xfrm>
            <a:off x="457200" y="1357313"/>
            <a:ext cx="8229600" cy="5214937"/>
          </a:xfrm>
        </p:spPr>
        <p:txBody>
          <a:bodyPr>
            <a:normAutofit fontScale="92500" lnSpcReduction="20000"/>
          </a:bodyPr>
          <a:lstStyle/>
          <a:p>
            <a:pPr algn="just">
              <a:defRPr/>
            </a:pPr>
            <a:r>
              <a:rPr lang="it-IT" dirty="0" smtClean="0"/>
              <a:t>Nonostante l’ammontare dei loro debiti (quasi essenzialmente pubblici) fosse irrisorio (in valori assoluti), i Paesi africani furono obbligati a ridurre drasticamente i loro deficit, altrimenti in futuro non avrebbero più ottenuto prestiti</a:t>
            </a:r>
          </a:p>
          <a:p>
            <a:pPr algn="just">
              <a:defRPr/>
            </a:pPr>
            <a:r>
              <a:rPr lang="it-IT" dirty="0" smtClean="0"/>
              <a:t>I PAS degli anni 1980 furono la pozione amara inflitta al paziente:</a:t>
            </a:r>
          </a:p>
          <a:p>
            <a:pPr lvl="1" algn="just">
              <a:buFont typeface="Wingdings" pitchFamily="2" charset="2"/>
              <a:buChar char="v"/>
              <a:defRPr/>
            </a:pPr>
            <a:r>
              <a:rPr lang="it-IT" dirty="0" smtClean="0"/>
              <a:t>taglio della spesa pubblica;</a:t>
            </a:r>
          </a:p>
          <a:p>
            <a:pPr lvl="1" algn="just">
              <a:buFont typeface="Wingdings" pitchFamily="2" charset="2"/>
              <a:buChar char="v"/>
              <a:defRPr/>
            </a:pPr>
            <a:r>
              <a:rPr lang="it-IT" dirty="0"/>
              <a:t>l</a:t>
            </a:r>
            <a:r>
              <a:rPr lang="it-IT" dirty="0" smtClean="0"/>
              <a:t>icenziamenti nella funzione pubblica;</a:t>
            </a:r>
          </a:p>
          <a:p>
            <a:pPr lvl="1" algn="just">
              <a:buFont typeface="Wingdings" pitchFamily="2" charset="2"/>
              <a:buChar char="v"/>
              <a:defRPr/>
            </a:pPr>
            <a:r>
              <a:rPr lang="it-IT" dirty="0"/>
              <a:t>r</a:t>
            </a:r>
            <a:r>
              <a:rPr lang="it-IT" dirty="0" smtClean="0"/>
              <a:t>iduzione dei salari;</a:t>
            </a:r>
          </a:p>
          <a:p>
            <a:pPr lvl="1" algn="just">
              <a:buFont typeface="Wingdings" pitchFamily="2" charset="2"/>
              <a:buChar char="v"/>
              <a:defRPr/>
            </a:pPr>
            <a:r>
              <a:rPr lang="it-IT" dirty="0"/>
              <a:t>s</a:t>
            </a:r>
            <a:r>
              <a:rPr lang="it-IT" dirty="0" smtClean="0"/>
              <a:t>oppressione delle sovvenzioni;</a:t>
            </a:r>
          </a:p>
          <a:p>
            <a:pPr lvl="1" algn="just">
              <a:buFont typeface="Wingdings" pitchFamily="2" charset="2"/>
              <a:buChar char="v"/>
              <a:defRPr/>
            </a:pPr>
            <a:r>
              <a:rPr lang="it-IT" dirty="0" smtClean="0"/>
              <a:t>…..</a:t>
            </a:r>
            <a:endParaRPr lang="it-IT" dirty="0"/>
          </a:p>
        </p:txBody>
      </p:sp>
      <p:sp>
        <p:nvSpPr>
          <p:cNvPr id="4" name="Segnaposto numero diapositiva 3"/>
          <p:cNvSpPr>
            <a:spLocks noGrp="1"/>
          </p:cNvSpPr>
          <p:nvPr>
            <p:ph type="sldNum" sz="quarter" idx="12"/>
          </p:nvPr>
        </p:nvSpPr>
        <p:spPr/>
        <p:txBody>
          <a:bodyPr/>
          <a:lstStyle/>
          <a:p>
            <a:pPr>
              <a:defRPr/>
            </a:pPr>
            <a:fld id="{A33ED591-4445-4A89-BB1C-6B30F61F9C95}" type="slidenum">
              <a:rPr lang="it-IT" smtClean="0">
                <a:solidFill>
                  <a:prstClr val="black">
                    <a:tint val="75000"/>
                  </a:prstClr>
                </a:solidFill>
              </a:rPr>
              <a:pPr>
                <a:defRPr/>
              </a:pPr>
              <a:t>47</a:t>
            </a:fld>
            <a:endParaRPr lang="it-IT">
              <a:solidFill>
                <a:prstClr val="black">
                  <a:tint val="75000"/>
                </a:prstClr>
              </a:solidFill>
            </a:endParaRPr>
          </a:p>
        </p:txBody>
      </p:sp>
    </p:spTree>
    <p:extLst>
      <p:ext uri="{BB962C8B-B14F-4D97-AF65-F5344CB8AC3E}">
        <p14:creationId xmlns:p14="http://schemas.microsoft.com/office/powerpoint/2010/main" val="36949935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olo 1"/>
          <p:cNvSpPr>
            <a:spLocks noGrp="1"/>
          </p:cNvSpPr>
          <p:nvPr>
            <p:ph type="title"/>
          </p:nvPr>
        </p:nvSpPr>
        <p:spPr>
          <a:xfrm>
            <a:off x="457200" y="274638"/>
            <a:ext cx="8229600" cy="868362"/>
          </a:xfrm>
        </p:spPr>
        <p:txBody>
          <a:bodyPr/>
          <a:lstStyle/>
          <a:p>
            <a:r>
              <a:rPr lang="it-IT" sz="3200" smtClean="0"/>
              <a:t>I PIANI DI AGGIUSTAMENTO STRUTTURALE (2)</a:t>
            </a:r>
          </a:p>
        </p:txBody>
      </p:sp>
      <p:sp>
        <p:nvSpPr>
          <p:cNvPr id="3" name="Segnaposto contenuto 2"/>
          <p:cNvSpPr>
            <a:spLocks noGrp="1"/>
          </p:cNvSpPr>
          <p:nvPr>
            <p:ph idx="1"/>
          </p:nvPr>
        </p:nvSpPr>
        <p:spPr>
          <a:xfrm>
            <a:off x="457200" y="1285875"/>
            <a:ext cx="8401050" cy="5214938"/>
          </a:xfrm>
        </p:spPr>
        <p:txBody>
          <a:bodyPr>
            <a:normAutofit fontScale="85000" lnSpcReduction="20000"/>
          </a:bodyPr>
          <a:lstStyle/>
          <a:p>
            <a:pPr algn="just">
              <a:defRPr/>
            </a:pPr>
            <a:r>
              <a:rPr lang="it-IT" dirty="0" smtClean="0"/>
              <a:t>Per completare il quadro si impose anche:</a:t>
            </a:r>
          </a:p>
          <a:p>
            <a:pPr lvl="1" algn="just">
              <a:buFont typeface="Wingdings" pitchFamily="2" charset="2"/>
              <a:buChar char="v"/>
              <a:defRPr/>
            </a:pPr>
            <a:r>
              <a:rPr lang="it-IT" dirty="0" smtClean="0"/>
              <a:t>una liberalizzazione selvaggia, come obbligava il dogma neoliberale, sottoponendo economie fragili alla concorrenza internazionale;</a:t>
            </a:r>
          </a:p>
          <a:p>
            <a:pPr lvl="1" algn="just">
              <a:buFont typeface="Wingdings" pitchFamily="2" charset="2"/>
              <a:buChar char="v"/>
              <a:defRPr/>
            </a:pPr>
            <a:r>
              <a:rPr lang="it-IT" dirty="0"/>
              <a:t>l</a:t>
            </a:r>
            <a:r>
              <a:rPr lang="it-IT" dirty="0" smtClean="0"/>
              <a:t>a proibizione di dazi all’importazione, misura protezionista che finanziava una buona parte della spesa pubblica.</a:t>
            </a:r>
          </a:p>
          <a:p>
            <a:pPr algn="just">
              <a:defRPr/>
            </a:pPr>
            <a:r>
              <a:rPr lang="it-IT" dirty="0" smtClean="0"/>
              <a:t>Gli effetti di tale strategia sono oggi ben noti:</a:t>
            </a:r>
          </a:p>
          <a:p>
            <a:pPr lvl="1" algn="just">
              <a:buFont typeface="Wingdings" pitchFamily="2" charset="2"/>
              <a:buChar char="v"/>
              <a:defRPr/>
            </a:pPr>
            <a:r>
              <a:rPr lang="it-IT" dirty="0"/>
              <a:t>l</a:t>
            </a:r>
            <a:r>
              <a:rPr lang="it-IT" dirty="0" smtClean="0"/>
              <a:t>e entrate degli Stati affondarono e quindi anche la capacità di rimborsare;</a:t>
            </a:r>
          </a:p>
          <a:p>
            <a:pPr lvl="1" algn="just">
              <a:buFont typeface="Wingdings" pitchFamily="2" charset="2"/>
              <a:buChar char="v"/>
              <a:defRPr/>
            </a:pPr>
            <a:r>
              <a:rPr lang="it-IT" dirty="0"/>
              <a:t>i</a:t>
            </a:r>
            <a:r>
              <a:rPr lang="it-IT" dirty="0" smtClean="0"/>
              <a:t> salari o non vennero pagati o furono onorati soltanto con forti ritardi;</a:t>
            </a:r>
          </a:p>
          <a:p>
            <a:pPr lvl="1" algn="just">
              <a:buFont typeface="Wingdings" pitchFamily="2" charset="2"/>
              <a:buChar char="v"/>
              <a:defRPr/>
            </a:pPr>
            <a:r>
              <a:rPr lang="it-IT" dirty="0" smtClean="0"/>
              <a:t>la funzione pubblica si indebolì per riduzione degli organici;</a:t>
            </a:r>
          </a:p>
          <a:p>
            <a:pPr lvl="1" algn="just">
              <a:buFont typeface="Wingdings" pitchFamily="2" charset="2"/>
              <a:buChar char="v"/>
              <a:defRPr/>
            </a:pPr>
            <a:r>
              <a:rPr lang="it-IT" dirty="0"/>
              <a:t>n</a:t>
            </a:r>
            <a:r>
              <a:rPr lang="it-IT" dirty="0" smtClean="0"/>
              <a:t>umerose imprese furono obbligate a chiudere, minando alla base lo sviluppo dell’industrializzazione e causando un’esplosione del settore informale e della povertà.</a:t>
            </a:r>
          </a:p>
          <a:p>
            <a:pPr lvl="1">
              <a:buFont typeface="Wingdings" pitchFamily="2" charset="2"/>
              <a:buChar char="v"/>
              <a:defRPr/>
            </a:pPr>
            <a:endParaRPr lang="it-IT" dirty="0" smtClean="0"/>
          </a:p>
          <a:p>
            <a:pPr>
              <a:defRPr/>
            </a:pPr>
            <a:endParaRPr lang="it-IT" dirty="0"/>
          </a:p>
        </p:txBody>
      </p:sp>
      <p:sp>
        <p:nvSpPr>
          <p:cNvPr id="4" name="Segnaposto numero diapositiva 3"/>
          <p:cNvSpPr>
            <a:spLocks noGrp="1"/>
          </p:cNvSpPr>
          <p:nvPr>
            <p:ph type="sldNum" sz="quarter" idx="12"/>
          </p:nvPr>
        </p:nvSpPr>
        <p:spPr/>
        <p:txBody>
          <a:bodyPr/>
          <a:lstStyle/>
          <a:p>
            <a:pPr>
              <a:defRPr/>
            </a:pPr>
            <a:fld id="{E8680708-A25B-46F8-93C1-29D4E06BC364}" type="slidenum">
              <a:rPr lang="it-IT" smtClean="0">
                <a:solidFill>
                  <a:prstClr val="black">
                    <a:tint val="75000"/>
                  </a:prstClr>
                </a:solidFill>
              </a:rPr>
              <a:pPr>
                <a:defRPr/>
              </a:pPr>
              <a:t>48</a:t>
            </a:fld>
            <a:endParaRPr lang="it-IT">
              <a:solidFill>
                <a:prstClr val="black">
                  <a:tint val="75000"/>
                </a:prstClr>
              </a:solidFill>
            </a:endParaRPr>
          </a:p>
        </p:txBody>
      </p:sp>
    </p:spTree>
    <p:extLst>
      <p:ext uri="{BB962C8B-B14F-4D97-AF65-F5344CB8AC3E}">
        <p14:creationId xmlns:p14="http://schemas.microsoft.com/office/powerpoint/2010/main" val="20098352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olo 1"/>
          <p:cNvSpPr>
            <a:spLocks noGrp="1"/>
          </p:cNvSpPr>
          <p:nvPr>
            <p:ph type="title"/>
          </p:nvPr>
        </p:nvSpPr>
        <p:spPr>
          <a:xfrm>
            <a:off x="457200" y="274638"/>
            <a:ext cx="8229600" cy="939800"/>
          </a:xfrm>
        </p:spPr>
        <p:txBody>
          <a:bodyPr/>
          <a:lstStyle/>
          <a:p>
            <a:r>
              <a:rPr lang="it-IT" sz="3200" smtClean="0"/>
              <a:t>I PIANI DI AGGIUSTAMENTO STRUTTURALE (3)</a:t>
            </a:r>
          </a:p>
        </p:txBody>
      </p:sp>
      <p:sp>
        <p:nvSpPr>
          <p:cNvPr id="59395" name="Segnaposto contenuto 2"/>
          <p:cNvSpPr>
            <a:spLocks noGrp="1"/>
          </p:cNvSpPr>
          <p:nvPr>
            <p:ph idx="1"/>
          </p:nvPr>
        </p:nvSpPr>
        <p:spPr>
          <a:xfrm>
            <a:off x="457200" y="1357313"/>
            <a:ext cx="8229600" cy="5214937"/>
          </a:xfrm>
        </p:spPr>
        <p:txBody>
          <a:bodyPr/>
          <a:lstStyle/>
          <a:p>
            <a:pPr algn="just"/>
            <a:r>
              <a:rPr lang="it-IT" smtClean="0"/>
              <a:t>Va anche aggiunto che:</a:t>
            </a:r>
          </a:p>
          <a:p>
            <a:pPr lvl="1" algn="just">
              <a:buFont typeface="Wingdings" pitchFamily="2" charset="2"/>
              <a:buChar char="v"/>
            </a:pPr>
            <a:r>
              <a:rPr lang="it-IT" smtClean="0"/>
              <a:t>la sanità divenne a pagamento, escludendo pertanto una parte crescente della popolazione;</a:t>
            </a:r>
          </a:p>
          <a:p>
            <a:pPr lvl="1" algn="just">
              <a:buFont typeface="Wingdings" pitchFamily="2" charset="2"/>
              <a:buChar char="v"/>
            </a:pPr>
            <a:r>
              <a:rPr lang="it-IT" smtClean="0"/>
              <a:t>l’educazione affondò, con conseguenze drammatiche e cumulative: i giovani di oggi hanno spesso avuto  insegnanti scarsamente preparati formati in quel periodo;</a:t>
            </a:r>
          </a:p>
          <a:p>
            <a:pPr lvl="1" algn="just">
              <a:buFont typeface="Wingdings" pitchFamily="2" charset="2"/>
              <a:buChar char="v"/>
            </a:pPr>
            <a:r>
              <a:rPr lang="it-IT" smtClean="0"/>
              <a:t>invece di rilanciare l’economia, i PAS l’hanno strutturalmente indebolita:</a:t>
            </a:r>
          </a:p>
          <a:p>
            <a:pPr lvl="2" algn="just">
              <a:buFont typeface="Wingdings" pitchFamily="2" charset="2"/>
              <a:buChar char="Ø"/>
            </a:pPr>
            <a:r>
              <a:rPr lang="it-IT" smtClean="0"/>
              <a:t>riducendo la domanda interna;</a:t>
            </a:r>
          </a:p>
          <a:p>
            <a:pPr lvl="2" algn="just">
              <a:buFont typeface="Wingdings" pitchFamily="2" charset="2"/>
              <a:buChar char="Ø"/>
            </a:pPr>
            <a:r>
              <a:rPr lang="it-IT" smtClean="0"/>
              <a:t>favorendo l’invasione di prodotti stranieri.</a:t>
            </a:r>
          </a:p>
        </p:txBody>
      </p:sp>
      <p:sp>
        <p:nvSpPr>
          <p:cNvPr id="4" name="Segnaposto numero diapositiva 3"/>
          <p:cNvSpPr>
            <a:spLocks noGrp="1"/>
          </p:cNvSpPr>
          <p:nvPr>
            <p:ph type="sldNum" sz="quarter" idx="12"/>
          </p:nvPr>
        </p:nvSpPr>
        <p:spPr/>
        <p:txBody>
          <a:bodyPr/>
          <a:lstStyle/>
          <a:p>
            <a:pPr>
              <a:defRPr/>
            </a:pPr>
            <a:fld id="{38616B72-CE4A-4C3F-9F92-E58691DDF528}" type="slidenum">
              <a:rPr lang="it-IT" smtClean="0">
                <a:solidFill>
                  <a:prstClr val="black">
                    <a:tint val="75000"/>
                  </a:prstClr>
                </a:solidFill>
              </a:rPr>
              <a:pPr>
                <a:defRPr/>
              </a:pPr>
              <a:t>49</a:t>
            </a:fld>
            <a:endParaRPr lang="it-IT">
              <a:solidFill>
                <a:prstClr val="black">
                  <a:tint val="75000"/>
                </a:prstClr>
              </a:solidFill>
            </a:endParaRPr>
          </a:p>
        </p:txBody>
      </p:sp>
    </p:spTree>
    <p:extLst>
      <p:ext uri="{BB962C8B-B14F-4D97-AF65-F5344CB8AC3E}">
        <p14:creationId xmlns:p14="http://schemas.microsoft.com/office/powerpoint/2010/main" val="977872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solidFill>
                  <a:prstClr val="black"/>
                </a:solidFill>
              </a:rPr>
              <a:t>I NUMERI DELL’AFRICA </a:t>
            </a:r>
            <a:r>
              <a:rPr lang="it-IT" sz="3200" dirty="0" smtClean="0">
                <a:solidFill>
                  <a:prstClr val="black"/>
                </a:solidFill>
              </a:rPr>
              <a:t>(2)</a:t>
            </a:r>
            <a:endParaRPr lang="it-IT" sz="3200" dirty="0"/>
          </a:p>
        </p:txBody>
      </p:sp>
      <p:sp>
        <p:nvSpPr>
          <p:cNvPr id="3" name="Segnaposto contenuto 2"/>
          <p:cNvSpPr>
            <a:spLocks noGrp="1"/>
          </p:cNvSpPr>
          <p:nvPr>
            <p:ph idx="1"/>
          </p:nvPr>
        </p:nvSpPr>
        <p:spPr>
          <a:xfrm>
            <a:off x="457200" y="1268760"/>
            <a:ext cx="8229600" cy="4968552"/>
          </a:xfrm>
        </p:spPr>
        <p:txBody>
          <a:bodyPr>
            <a:normAutofit fontScale="92500" lnSpcReduction="10000"/>
          </a:bodyPr>
          <a:lstStyle/>
          <a:p>
            <a:pPr lvl="1" algn="just">
              <a:buFont typeface="Wingdings" pitchFamily="2" charset="2"/>
              <a:buChar char="Ø"/>
            </a:pPr>
            <a:r>
              <a:rPr lang="it-IT" sz="2200" dirty="0" smtClean="0">
                <a:solidFill>
                  <a:prstClr val="black"/>
                </a:solidFill>
              </a:rPr>
              <a:t>Nell’area subsahariana 214 ML (il 26% della popolazione dell’area) di persone soffrivano la fame nel 2018 (e 13 ML nel </a:t>
            </a:r>
            <a:r>
              <a:rPr lang="it-IT" sz="2200" dirty="0">
                <a:solidFill>
                  <a:prstClr val="black"/>
                </a:solidFill>
              </a:rPr>
              <a:t>M</a:t>
            </a:r>
            <a:r>
              <a:rPr lang="it-IT" sz="2200" dirty="0" smtClean="0">
                <a:solidFill>
                  <a:prstClr val="black"/>
                </a:solidFill>
              </a:rPr>
              <a:t>aghreb);</a:t>
            </a:r>
          </a:p>
          <a:p>
            <a:pPr lvl="1" algn="just">
              <a:buFont typeface="Wingdings" pitchFamily="2" charset="2"/>
              <a:buChar char="Ø"/>
            </a:pPr>
            <a:r>
              <a:rPr lang="it-IT" sz="2200" dirty="0" smtClean="0">
                <a:solidFill>
                  <a:prstClr val="black"/>
                </a:solidFill>
              </a:rPr>
              <a:t>35% degli abitanti dell’Africa (circa 400 ML) vive sulla soglia della povertà (1,25 $ al giorno) o al di sotto;</a:t>
            </a:r>
          </a:p>
          <a:p>
            <a:pPr lvl="1" algn="just">
              <a:buFont typeface="Wingdings" pitchFamily="2" charset="2"/>
              <a:buChar char="Ø"/>
            </a:pPr>
            <a:r>
              <a:rPr lang="it-IT" sz="2200" dirty="0" smtClean="0">
                <a:solidFill>
                  <a:prstClr val="black"/>
                </a:solidFill>
              </a:rPr>
              <a:t>La disoccupazione giovanile è del 50%;</a:t>
            </a:r>
          </a:p>
          <a:p>
            <a:pPr lvl="1" algn="just">
              <a:buFont typeface="Wingdings" pitchFamily="2" charset="2"/>
              <a:buChar char="Ø"/>
            </a:pPr>
            <a:r>
              <a:rPr lang="it-IT" sz="2200" dirty="0" smtClean="0">
                <a:solidFill>
                  <a:prstClr val="black"/>
                </a:solidFill>
              </a:rPr>
              <a:t>Nel 2018 in soli 5 Stati c’era sufficiente libertà di stampa (Sudafrica, Namibia, Ghana, Burkina Faso e Capo Verde);</a:t>
            </a:r>
          </a:p>
          <a:p>
            <a:pPr lvl="1" algn="just">
              <a:buFont typeface="Wingdings" pitchFamily="2" charset="2"/>
              <a:buChar char="Ø"/>
            </a:pPr>
            <a:r>
              <a:rPr lang="it-IT" sz="2200" dirty="0" smtClean="0">
                <a:solidFill>
                  <a:prstClr val="black"/>
                </a:solidFill>
              </a:rPr>
              <a:t>Conta </a:t>
            </a:r>
            <a:r>
              <a:rPr lang="it-IT" sz="2200" dirty="0">
                <a:solidFill>
                  <a:prstClr val="black"/>
                </a:solidFill>
              </a:rPr>
              <a:t>ben 54 Stati sovrani (il più giovane è il Sud Sudan, indipendente dal 9 luglio 2011, mentre Sahara Occidentale e </a:t>
            </a:r>
            <a:r>
              <a:rPr lang="it-IT" sz="2200" dirty="0" err="1">
                <a:solidFill>
                  <a:prstClr val="black"/>
                </a:solidFill>
              </a:rPr>
              <a:t>Somaliland</a:t>
            </a:r>
            <a:r>
              <a:rPr lang="it-IT" sz="2200" dirty="0">
                <a:solidFill>
                  <a:prstClr val="black"/>
                </a:solidFill>
              </a:rPr>
              <a:t> non sono riconosciuti) dalle dimensioni diverse: </a:t>
            </a:r>
          </a:p>
          <a:p>
            <a:pPr lvl="2" algn="just">
              <a:buFont typeface="Wingdings" pitchFamily="2" charset="2"/>
              <a:buChar char="Ø"/>
            </a:pPr>
            <a:r>
              <a:rPr lang="it-IT" sz="1900" dirty="0">
                <a:solidFill>
                  <a:prstClr val="black"/>
                </a:solidFill>
              </a:rPr>
              <a:t>Paesi quali l’Algeria e la Repubblica Democratica del Congo, con i loro oltre 2 ml di kmq, circa 7 volte l’Italia; </a:t>
            </a:r>
          </a:p>
          <a:p>
            <a:pPr lvl="2" algn="just">
              <a:buFont typeface="Wingdings" pitchFamily="2" charset="2"/>
              <a:buChar char="Ø"/>
            </a:pPr>
            <a:r>
              <a:rPr lang="it-IT" sz="1900" dirty="0">
                <a:solidFill>
                  <a:prstClr val="black"/>
                </a:solidFill>
              </a:rPr>
              <a:t>Paesi con meno di 30.000 kmq (Lesotho, Guinea Equatoriale, Burundi, </a:t>
            </a:r>
            <a:r>
              <a:rPr lang="it-IT" sz="1900" dirty="0" err="1">
                <a:solidFill>
                  <a:prstClr val="black"/>
                </a:solidFill>
              </a:rPr>
              <a:t>Rwanda</a:t>
            </a:r>
            <a:r>
              <a:rPr lang="it-IT" sz="1900" dirty="0">
                <a:solidFill>
                  <a:prstClr val="black"/>
                </a:solidFill>
              </a:rPr>
              <a:t>, …), la dimensione di Piemonte e Valle d’Aosta;  </a:t>
            </a:r>
          </a:p>
          <a:p>
            <a:pPr lvl="2" algn="just">
              <a:buFont typeface="Wingdings" pitchFamily="2" charset="2"/>
              <a:buChar char="Ø"/>
            </a:pPr>
            <a:r>
              <a:rPr lang="it-IT" sz="1900" dirty="0">
                <a:solidFill>
                  <a:prstClr val="black"/>
                </a:solidFill>
              </a:rPr>
              <a:t>5 Stati insulari (Capo Verde, Comore, Mauritius, Sao Tomè e Principe, Seychelles</a:t>
            </a:r>
            <a:r>
              <a:rPr lang="it-IT" sz="1900" dirty="0" smtClean="0">
                <a:solidFill>
                  <a:prstClr val="black"/>
                </a:solidFill>
              </a:rPr>
              <a:t>).</a:t>
            </a:r>
          </a:p>
          <a:p>
            <a:pPr marL="914400" lvl="2" indent="0" algn="just">
              <a:buNone/>
            </a:pPr>
            <a:endParaRPr lang="it-IT" sz="1900" dirty="0">
              <a:solidFill>
                <a:prstClr val="black"/>
              </a:solidFill>
            </a:endParaRPr>
          </a:p>
          <a:p>
            <a:endParaRPr lang="it-IT"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solidFill>
                  <a:prstClr val="black">
                    <a:tint val="75000"/>
                  </a:prstClr>
                </a:solidFill>
              </a:rPr>
              <a:pPr/>
              <a:t>5</a:t>
            </a:fld>
            <a:endParaRPr lang="it-IT">
              <a:solidFill>
                <a:prstClr val="black">
                  <a:tint val="75000"/>
                </a:prstClr>
              </a:solidFill>
            </a:endParaRPr>
          </a:p>
        </p:txBody>
      </p:sp>
    </p:spTree>
    <p:extLst>
      <p:ext uri="{BB962C8B-B14F-4D97-AF65-F5344CB8AC3E}">
        <p14:creationId xmlns:p14="http://schemas.microsoft.com/office/powerpoint/2010/main" val="26390658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olo 1"/>
          <p:cNvSpPr>
            <a:spLocks noGrp="1"/>
          </p:cNvSpPr>
          <p:nvPr>
            <p:ph type="title"/>
          </p:nvPr>
        </p:nvSpPr>
        <p:spPr>
          <a:xfrm>
            <a:off x="457200" y="274638"/>
            <a:ext cx="8229600" cy="796925"/>
          </a:xfrm>
        </p:spPr>
        <p:txBody>
          <a:bodyPr/>
          <a:lstStyle/>
          <a:p>
            <a:r>
              <a:rPr lang="it-IT" sz="3200" dirty="0" smtClean="0"/>
              <a:t>I PIANI DI AGGIUSTAMENTO STRUTTURALE (4)</a:t>
            </a:r>
          </a:p>
        </p:txBody>
      </p:sp>
      <p:sp>
        <p:nvSpPr>
          <p:cNvPr id="3" name="Segnaposto contenuto 2"/>
          <p:cNvSpPr>
            <a:spLocks noGrp="1"/>
          </p:cNvSpPr>
          <p:nvPr>
            <p:ph idx="1"/>
          </p:nvPr>
        </p:nvSpPr>
        <p:spPr>
          <a:xfrm>
            <a:off x="457200" y="1143000"/>
            <a:ext cx="8229600" cy="5286375"/>
          </a:xfrm>
        </p:spPr>
        <p:txBody>
          <a:bodyPr>
            <a:normAutofit fontScale="92500" lnSpcReduction="20000"/>
          </a:bodyPr>
          <a:lstStyle/>
          <a:p>
            <a:pPr algn="just">
              <a:defRPr/>
            </a:pPr>
            <a:r>
              <a:rPr lang="it-IT" dirty="0" smtClean="0"/>
              <a:t>Dieci anni dopo, riscontrando gli effetti disastrosi dei PAS in campo sociale, si tentò un </a:t>
            </a:r>
            <a:r>
              <a:rPr lang="it-IT" i="1" dirty="0" smtClean="0"/>
              <a:t>”aggiustamento strutturale dal volto umano”</a:t>
            </a:r>
            <a:r>
              <a:rPr lang="it-IT" dirty="0" smtClean="0"/>
              <a:t>, sovvenzionando dall’estero un minimo di servizi sociali</a:t>
            </a:r>
          </a:p>
          <a:p>
            <a:pPr algn="just">
              <a:defRPr/>
            </a:pPr>
            <a:r>
              <a:rPr lang="it-IT" dirty="0" smtClean="0"/>
              <a:t>Vent’anni dopo (anni 2000), dal momento che il servizio del debito restava sempre molto consistente, si dovette optare per la cancellazione dei debiti</a:t>
            </a:r>
          </a:p>
          <a:p>
            <a:pPr algn="just">
              <a:defRPr/>
            </a:pPr>
            <a:r>
              <a:rPr lang="it-IT" dirty="0" smtClean="0"/>
              <a:t>Il servizio del debito, naturalmente, diminuì, ma restarono presenti  gli effetti dei PAS: diseguaglianze, povertà e voglia di emigrare dei giovani</a:t>
            </a:r>
          </a:p>
        </p:txBody>
      </p:sp>
      <p:sp>
        <p:nvSpPr>
          <p:cNvPr id="4" name="Segnaposto numero diapositiva 3"/>
          <p:cNvSpPr>
            <a:spLocks noGrp="1"/>
          </p:cNvSpPr>
          <p:nvPr>
            <p:ph type="sldNum" sz="quarter" idx="12"/>
          </p:nvPr>
        </p:nvSpPr>
        <p:spPr/>
        <p:txBody>
          <a:bodyPr/>
          <a:lstStyle/>
          <a:p>
            <a:pPr>
              <a:defRPr/>
            </a:pPr>
            <a:fld id="{9373666C-6A26-4A12-A59C-47B44107ABAC}" type="slidenum">
              <a:rPr lang="it-IT" smtClean="0">
                <a:solidFill>
                  <a:prstClr val="black">
                    <a:tint val="75000"/>
                  </a:prstClr>
                </a:solidFill>
              </a:rPr>
              <a:pPr>
                <a:defRPr/>
              </a:pPr>
              <a:t>50</a:t>
            </a:fld>
            <a:endParaRPr lang="it-IT">
              <a:solidFill>
                <a:prstClr val="black">
                  <a:tint val="75000"/>
                </a:prstClr>
              </a:solidFill>
            </a:endParaRPr>
          </a:p>
        </p:txBody>
      </p:sp>
    </p:spTree>
    <p:extLst>
      <p:ext uri="{BB962C8B-B14F-4D97-AF65-F5344CB8AC3E}">
        <p14:creationId xmlns:p14="http://schemas.microsoft.com/office/powerpoint/2010/main" val="30912733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E872BC26-ACD0-4B70-8AB9-02BB52E5B4BB}" type="slidenum">
              <a:rPr lang="it-IT" smtClean="0">
                <a:solidFill>
                  <a:prstClr val="black">
                    <a:tint val="75000"/>
                  </a:prstClr>
                </a:solidFill>
              </a:rPr>
              <a:pPr>
                <a:defRPr/>
              </a:pPr>
              <a:t>51</a:t>
            </a:fld>
            <a:endParaRPr lang="it-IT">
              <a:solidFill>
                <a:prstClr val="black">
                  <a:tint val="75000"/>
                </a:prstClr>
              </a:solidFill>
            </a:endParaRPr>
          </a:p>
        </p:txBody>
      </p:sp>
      <p:pic>
        <p:nvPicPr>
          <p:cNvPr id="36867" name="Picture 2" descr="http://www.nova3.com/_serv/notizie_proposte/images/debito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214313"/>
            <a:ext cx="8405812" cy="607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5526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BE50058B-71E3-408A-8806-055065EBF53B}" type="slidenum">
              <a:rPr lang="it-IT" smtClean="0">
                <a:solidFill>
                  <a:prstClr val="black">
                    <a:tint val="75000"/>
                  </a:prstClr>
                </a:solidFill>
              </a:rPr>
              <a:pPr>
                <a:defRPr/>
              </a:pPr>
              <a:t>52</a:t>
            </a:fld>
            <a:endParaRPr lang="it-IT">
              <a:solidFill>
                <a:prstClr val="black">
                  <a:tint val="75000"/>
                </a:prstClr>
              </a:solidFill>
            </a:endParaRPr>
          </a:p>
        </p:txBody>
      </p:sp>
      <p:pic>
        <p:nvPicPr>
          <p:cNvPr id="37891" name="Immagine 4" descr="103591130 debit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285750"/>
            <a:ext cx="6429375"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99438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a:lstStyle/>
          <a:p>
            <a:r>
              <a:rPr lang="it-IT" sz="3600" dirty="0" smtClean="0"/>
              <a:t>Il DEBITO AFRICANO (1)</a:t>
            </a:r>
            <a:endParaRPr lang="it-IT" sz="3600" dirty="0"/>
          </a:p>
        </p:txBody>
      </p:sp>
      <p:sp>
        <p:nvSpPr>
          <p:cNvPr id="3" name="Segnaposto contenuto 2"/>
          <p:cNvSpPr>
            <a:spLocks noGrp="1"/>
          </p:cNvSpPr>
          <p:nvPr>
            <p:ph idx="1"/>
          </p:nvPr>
        </p:nvSpPr>
        <p:spPr>
          <a:xfrm>
            <a:off x="457200" y="1556792"/>
            <a:ext cx="8229600" cy="4569371"/>
          </a:xfrm>
        </p:spPr>
        <p:txBody>
          <a:bodyPr/>
          <a:lstStyle/>
          <a:p>
            <a:pPr algn="just"/>
            <a:r>
              <a:rPr lang="it-IT" sz="2800" dirty="0">
                <a:solidFill>
                  <a:srgbClr val="393939"/>
                </a:solidFill>
              </a:rPr>
              <a:t>A dispetto della massiccia e storica campagna per la “cancellazione del debito”, gli </a:t>
            </a:r>
            <a:r>
              <a:rPr lang="it-IT" sz="2800" dirty="0" smtClean="0">
                <a:solidFill>
                  <a:srgbClr val="393939"/>
                </a:solidFill>
              </a:rPr>
              <a:t>Stati </a:t>
            </a:r>
            <a:r>
              <a:rPr lang="it-IT" sz="2800" dirty="0">
                <a:solidFill>
                  <a:srgbClr val="393939"/>
                </a:solidFill>
              </a:rPr>
              <a:t>africani </a:t>
            </a:r>
            <a:r>
              <a:rPr lang="it-IT" sz="2800" dirty="0" smtClean="0">
                <a:solidFill>
                  <a:srgbClr val="393939"/>
                </a:solidFill>
              </a:rPr>
              <a:t>sono </a:t>
            </a:r>
            <a:r>
              <a:rPr lang="it-IT" sz="2800" dirty="0">
                <a:solidFill>
                  <a:srgbClr val="393939"/>
                </a:solidFill>
              </a:rPr>
              <a:t>sempre più </a:t>
            </a:r>
            <a:r>
              <a:rPr lang="it-IT" sz="2800" dirty="0" smtClean="0">
                <a:solidFill>
                  <a:srgbClr val="393939"/>
                </a:solidFill>
              </a:rPr>
              <a:t>indebitati</a:t>
            </a:r>
            <a:r>
              <a:rPr lang="it-IT" sz="2800" dirty="0">
                <a:solidFill>
                  <a:srgbClr val="393939"/>
                </a:solidFill>
              </a:rPr>
              <a:t> </a:t>
            </a:r>
            <a:r>
              <a:rPr lang="it-IT" sz="2800" dirty="0" smtClean="0">
                <a:solidFill>
                  <a:srgbClr val="393939"/>
                </a:solidFill>
              </a:rPr>
              <a:t>dal 2010</a:t>
            </a:r>
          </a:p>
          <a:p>
            <a:pPr algn="just"/>
            <a:r>
              <a:rPr lang="it-IT" sz="2800" dirty="0" smtClean="0"/>
              <a:t>Ben </a:t>
            </a:r>
            <a:r>
              <a:rPr lang="it-IT" sz="2800" dirty="0" smtClean="0"/>
              <a:t>18 </a:t>
            </a:r>
            <a:r>
              <a:rPr lang="it-IT" sz="2800" dirty="0" smtClean="0"/>
              <a:t>di loro (il doppio rispetto al 2013) rischiano di essere in seria difficoltà nella restituzione dei prestiti e nel pagamento degli interessi.</a:t>
            </a:r>
          </a:p>
          <a:p>
            <a:pPr algn="just"/>
            <a:r>
              <a:rPr lang="it-IT" sz="2800" dirty="0" smtClean="0"/>
              <a:t>Già 8 </a:t>
            </a:r>
            <a:r>
              <a:rPr lang="it-IT" sz="2800" dirty="0" smtClean="0"/>
              <a:t>si </a:t>
            </a:r>
            <a:r>
              <a:rPr lang="it-IT" sz="2800" dirty="0" smtClean="0"/>
              <a:t>trovano in </a:t>
            </a:r>
            <a:r>
              <a:rPr lang="it-IT" sz="2800" dirty="0" smtClean="0"/>
              <a:t>questa situazione (Ciad, Mozambico, RDC, Sao Tomè e Principe, Sud Sudan, Sudan, Gambia, Zimbabwe)</a:t>
            </a:r>
          </a:p>
        </p:txBody>
      </p:sp>
      <p:sp>
        <p:nvSpPr>
          <p:cNvPr id="4" name="Segnaposto numero diapositiva 3"/>
          <p:cNvSpPr>
            <a:spLocks noGrp="1"/>
          </p:cNvSpPr>
          <p:nvPr>
            <p:ph type="sldNum" sz="quarter" idx="12"/>
          </p:nvPr>
        </p:nvSpPr>
        <p:spPr/>
        <p:txBody>
          <a:bodyPr/>
          <a:lstStyle/>
          <a:p>
            <a:pPr>
              <a:defRPr/>
            </a:pPr>
            <a:fld id="{40A31E15-0664-4C2D-97DF-43E9F21C5A3C}" type="slidenum">
              <a:rPr lang="it-IT" smtClean="0">
                <a:solidFill>
                  <a:prstClr val="black">
                    <a:tint val="75000"/>
                  </a:prstClr>
                </a:solidFill>
              </a:rPr>
              <a:pPr>
                <a:defRPr/>
              </a:pPr>
              <a:t>53</a:t>
            </a:fld>
            <a:endParaRPr lang="it-IT" dirty="0">
              <a:solidFill>
                <a:prstClr val="black">
                  <a:tint val="75000"/>
                </a:prstClr>
              </a:solidFill>
            </a:endParaRPr>
          </a:p>
        </p:txBody>
      </p:sp>
    </p:spTree>
    <p:extLst>
      <p:ext uri="{BB962C8B-B14F-4D97-AF65-F5344CB8AC3E}">
        <p14:creationId xmlns:p14="http://schemas.microsoft.com/office/powerpoint/2010/main" val="19862571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p:spPr>
        <p:txBody>
          <a:bodyPr/>
          <a:lstStyle/>
          <a:p>
            <a:r>
              <a:rPr lang="it-IT" sz="3600" dirty="0">
                <a:solidFill>
                  <a:prstClr val="black"/>
                </a:solidFill>
              </a:rPr>
              <a:t>Il DEBITO AFRICANO </a:t>
            </a:r>
            <a:r>
              <a:rPr lang="it-IT" sz="3600" dirty="0" smtClean="0">
                <a:solidFill>
                  <a:prstClr val="black"/>
                </a:solidFill>
              </a:rPr>
              <a:t>(2)</a:t>
            </a:r>
            <a:endParaRPr lang="it-IT" sz="3600" dirty="0"/>
          </a:p>
        </p:txBody>
      </p:sp>
      <p:sp>
        <p:nvSpPr>
          <p:cNvPr id="3" name="Segnaposto contenuto 2"/>
          <p:cNvSpPr>
            <a:spLocks noGrp="1"/>
          </p:cNvSpPr>
          <p:nvPr>
            <p:ph idx="1"/>
          </p:nvPr>
        </p:nvSpPr>
        <p:spPr>
          <a:xfrm>
            <a:off x="457200" y="980728"/>
            <a:ext cx="8229600" cy="5328592"/>
          </a:xfrm>
        </p:spPr>
        <p:txBody>
          <a:bodyPr/>
          <a:lstStyle/>
          <a:p>
            <a:pPr algn="just"/>
            <a:r>
              <a:rPr lang="it-IT" sz="2400" dirty="0" smtClean="0"/>
              <a:t>Scrivono i ricercatori dell’</a:t>
            </a:r>
            <a:r>
              <a:rPr lang="it-IT" sz="2400" dirty="0" err="1" smtClean="0"/>
              <a:t>Overseas</a:t>
            </a:r>
            <a:r>
              <a:rPr lang="it-IT" sz="2400" dirty="0" smtClean="0"/>
              <a:t> Development </a:t>
            </a:r>
            <a:r>
              <a:rPr lang="it-IT" sz="2400" dirty="0" err="1" smtClean="0"/>
              <a:t>Institute</a:t>
            </a:r>
            <a:r>
              <a:rPr lang="it-IT" sz="2400" dirty="0" smtClean="0"/>
              <a:t> (ODI) di Londra:</a:t>
            </a:r>
          </a:p>
          <a:p>
            <a:pPr marL="857250" lvl="2" indent="0" algn="just">
              <a:buNone/>
            </a:pPr>
            <a:r>
              <a:rPr lang="it-IT" dirty="0" smtClean="0"/>
              <a:t>«</a:t>
            </a:r>
            <a:r>
              <a:rPr lang="it-IT" i="1" dirty="0"/>
              <a:t>Un debito insostenibile pone rischi significativi all’impegno globale di porre fine alla povertà estrema», oltre a spingere i governi a investire meno in «educazione, salute e infrastrutture</a:t>
            </a:r>
            <a:r>
              <a:rPr lang="it-IT" dirty="0"/>
              <a:t>».</a:t>
            </a:r>
          </a:p>
          <a:p>
            <a:pPr lvl="0" algn="just"/>
            <a:r>
              <a:rPr lang="it-IT" sz="2400" dirty="0"/>
              <a:t>Tra le cause </a:t>
            </a:r>
            <a:r>
              <a:rPr lang="it-IT" sz="2400" dirty="0" smtClean="0"/>
              <a:t>:</a:t>
            </a:r>
          </a:p>
          <a:p>
            <a:pPr lvl="1" algn="just"/>
            <a:r>
              <a:rPr lang="it-IT" sz="2000" dirty="0" smtClean="0"/>
              <a:t>il </a:t>
            </a:r>
            <a:r>
              <a:rPr lang="it-IT" sz="2000" dirty="0"/>
              <a:t>calo dei prezzi delle materie </a:t>
            </a:r>
            <a:r>
              <a:rPr lang="it-IT" sz="2000" dirty="0" smtClean="0"/>
              <a:t>prime; </a:t>
            </a:r>
          </a:p>
          <a:p>
            <a:pPr lvl="1" algn="just"/>
            <a:r>
              <a:rPr lang="it-IT" sz="2000" dirty="0" smtClean="0"/>
              <a:t>mancate entrate fiscali (che avrebbero dovuto essere generate dalle infrastrutture finanziate con il debito);</a:t>
            </a:r>
          </a:p>
          <a:p>
            <a:pPr lvl="1" algn="just"/>
            <a:r>
              <a:rPr lang="it-IT" sz="2000" dirty="0" smtClean="0"/>
              <a:t>l’entrata </a:t>
            </a:r>
            <a:r>
              <a:rPr lang="it-IT" sz="2000" dirty="0"/>
              <a:t>in scena di nuovi </a:t>
            </a:r>
            <a:r>
              <a:rPr lang="it-IT" sz="2000" dirty="0" smtClean="0"/>
              <a:t>creditori (sia pubblici che privati) che può ritardare e complicare future ristrutturazioni del debito;</a:t>
            </a:r>
          </a:p>
          <a:p>
            <a:pPr lvl="1" algn="just"/>
            <a:r>
              <a:rPr lang="it-IT" sz="2000" dirty="0" smtClean="0"/>
              <a:t> i </a:t>
            </a:r>
            <a:r>
              <a:rPr lang="it-IT" sz="2000" dirty="0"/>
              <a:t>nuovi rapporti a livello globale, a partire </a:t>
            </a:r>
            <a:r>
              <a:rPr lang="it-IT" sz="2000" dirty="0" smtClean="0"/>
              <a:t>dalle opere finanziate dalla Cina caratterizzate da mancata trasparenza sulle condizioni.</a:t>
            </a:r>
            <a:endParaRPr lang="it-IT" sz="2000" dirty="0"/>
          </a:p>
          <a:p>
            <a:pPr marL="0" indent="0">
              <a:buNone/>
            </a:pPr>
            <a:r>
              <a:rPr lang="it-IT" dirty="0"/>
              <a:t/>
            </a:r>
            <a:br>
              <a:rPr lang="it-IT" dirty="0"/>
            </a:br>
            <a:endParaRPr lang="it-IT" dirty="0"/>
          </a:p>
        </p:txBody>
      </p:sp>
      <p:sp>
        <p:nvSpPr>
          <p:cNvPr id="4" name="Segnaposto numero diapositiva 3"/>
          <p:cNvSpPr>
            <a:spLocks noGrp="1"/>
          </p:cNvSpPr>
          <p:nvPr>
            <p:ph type="sldNum" sz="quarter" idx="12"/>
          </p:nvPr>
        </p:nvSpPr>
        <p:spPr/>
        <p:txBody>
          <a:bodyPr/>
          <a:lstStyle/>
          <a:p>
            <a:pPr>
              <a:defRPr/>
            </a:pPr>
            <a:fld id="{40A31E15-0664-4C2D-97DF-43E9F21C5A3C}" type="slidenum">
              <a:rPr lang="it-IT" smtClean="0">
                <a:solidFill>
                  <a:prstClr val="black">
                    <a:tint val="75000"/>
                  </a:prstClr>
                </a:solidFill>
              </a:rPr>
              <a:pPr>
                <a:defRPr/>
              </a:pPr>
              <a:t>54</a:t>
            </a:fld>
            <a:endParaRPr lang="it-IT" dirty="0">
              <a:solidFill>
                <a:prstClr val="black">
                  <a:tint val="75000"/>
                </a:prstClr>
              </a:solidFill>
            </a:endParaRPr>
          </a:p>
        </p:txBody>
      </p:sp>
    </p:spTree>
    <p:extLst>
      <p:ext uri="{BB962C8B-B14F-4D97-AF65-F5344CB8AC3E}">
        <p14:creationId xmlns:p14="http://schemas.microsoft.com/office/powerpoint/2010/main" val="4831227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olo 1"/>
          <p:cNvSpPr>
            <a:spLocks noGrp="1"/>
          </p:cNvSpPr>
          <p:nvPr>
            <p:ph type="title"/>
          </p:nvPr>
        </p:nvSpPr>
        <p:spPr>
          <a:xfrm>
            <a:off x="457200" y="274638"/>
            <a:ext cx="8229600" cy="511175"/>
          </a:xfrm>
        </p:spPr>
        <p:txBody>
          <a:bodyPr/>
          <a:lstStyle/>
          <a:p>
            <a:r>
              <a:rPr lang="it-IT" sz="3600" smtClean="0"/>
              <a:t>IL FRANCO CFA (1)</a:t>
            </a:r>
          </a:p>
        </p:txBody>
      </p:sp>
      <p:sp>
        <p:nvSpPr>
          <p:cNvPr id="77827" name="Segnaposto contenuto 2"/>
          <p:cNvSpPr>
            <a:spLocks noGrp="1"/>
          </p:cNvSpPr>
          <p:nvPr>
            <p:ph idx="1"/>
          </p:nvPr>
        </p:nvSpPr>
        <p:spPr>
          <a:xfrm>
            <a:off x="142875" y="857250"/>
            <a:ext cx="8858250" cy="5786438"/>
          </a:xfrm>
        </p:spPr>
        <p:txBody>
          <a:bodyPr/>
          <a:lstStyle/>
          <a:p>
            <a:pPr algn="just"/>
            <a:r>
              <a:rPr lang="it-IT" sz="2800" dirty="0" smtClean="0"/>
              <a:t>Il franco CFA è la moneta utilizzata da 14 paesi africani, ex colonie francesi (eccetto Guinea Equatoriale, ex-colonia spagnola e Guinea-Bissau, ex-colonia portoghese) </a:t>
            </a:r>
          </a:p>
          <a:p>
            <a:pPr algn="just"/>
            <a:r>
              <a:rPr lang="it-IT" sz="2800" dirty="0" smtClean="0"/>
              <a:t>Benin, Burkina Faso, Costa d'Avorio, Guinea-Bissau, Mali, Niger, Senegal e Togo, sono riuniti in “</a:t>
            </a:r>
            <a:r>
              <a:rPr lang="it-IT" sz="2800" i="1" dirty="0" smtClean="0"/>
              <a:t>Unione Economica e Monetaria dell’Africa Occidentale” </a:t>
            </a:r>
            <a:r>
              <a:rPr lang="it-IT" sz="2800" dirty="0" smtClean="0"/>
              <a:t>(UEMOA), </a:t>
            </a:r>
          </a:p>
          <a:p>
            <a:pPr algn="just"/>
            <a:r>
              <a:rPr lang="it-IT" sz="2800" dirty="0" smtClean="0"/>
              <a:t>Camerun, Repubblica Centroafricana, Repubblica del Congo, Gabon, Guinea Equatoriale e Ciad, sono riuniti nella </a:t>
            </a:r>
            <a:r>
              <a:rPr lang="it-IT" sz="2800" i="1" dirty="0" smtClean="0"/>
              <a:t>“Comunità Economica e Monetaria dell'Africa Centrale”</a:t>
            </a:r>
            <a:r>
              <a:rPr lang="it-IT" sz="2800" dirty="0" smtClean="0"/>
              <a:t> (CEMAC). </a:t>
            </a:r>
          </a:p>
          <a:p>
            <a:pPr algn="just"/>
            <a:r>
              <a:rPr lang="it-IT" sz="2800" dirty="0" smtClean="0"/>
              <a:t>Le Isole Comore, nell’Oceano Indiano sono associate al franco CFA, dentro la cosiddetta “</a:t>
            </a:r>
            <a:r>
              <a:rPr lang="it-IT" sz="2800" i="1" dirty="0" smtClean="0"/>
              <a:t>zona franco” </a:t>
            </a:r>
            <a:r>
              <a:rPr lang="it-IT" sz="2800" dirty="0" smtClean="0"/>
              <a:t>(</a:t>
            </a:r>
            <a:r>
              <a:rPr lang="it-IT" sz="2800" i="1" dirty="0" smtClean="0"/>
              <a:t>franco </a:t>
            </a:r>
            <a:r>
              <a:rPr lang="it-IT" sz="2800" i="1" dirty="0" err="1" smtClean="0"/>
              <a:t>comorano</a:t>
            </a:r>
            <a:r>
              <a:rPr lang="it-IT" sz="2800" i="1" dirty="0" smtClean="0"/>
              <a:t>)</a:t>
            </a:r>
            <a:endParaRPr lang="it-IT" sz="2800" dirty="0" smtClean="0"/>
          </a:p>
          <a:p>
            <a:endParaRPr lang="it-IT" sz="2800" dirty="0" smtClean="0"/>
          </a:p>
          <a:p>
            <a:endParaRPr lang="it-IT" dirty="0" smtClean="0"/>
          </a:p>
        </p:txBody>
      </p:sp>
      <p:sp>
        <p:nvSpPr>
          <p:cNvPr id="4" name="Segnaposto numero diapositiva 3"/>
          <p:cNvSpPr>
            <a:spLocks noGrp="1"/>
          </p:cNvSpPr>
          <p:nvPr>
            <p:ph type="sldNum" sz="quarter" idx="12"/>
          </p:nvPr>
        </p:nvSpPr>
        <p:spPr/>
        <p:txBody>
          <a:bodyPr/>
          <a:lstStyle/>
          <a:p>
            <a:pPr>
              <a:defRPr/>
            </a:pPr>
            <a:fld id="{4F3AF243-120E-4025-81CF-6877BC34E51A}" type="slidenum">
              <a:rPr lang="it-IT" smtClean="0">
                <a:solidFill>
                  <a:prstClr val="black">
                    <a:tint val="75000"/>
                  </a:prstClr>
                </a:solidFill>
              </a:rPr>
              <a:pPr>
                <a:defRPr/>
              </a:pPr>
              <a:t>55</a:t>
            </a:fld>
            <a:endParaRPr lang="it-IT" dirty="0">
              <a:solidFill>
                <a:prstClr val="black">
                  <a:tint val="75000"/>
                </a:prstClr>
              </a:solidFill>
            </a:endParaRPr>
          </a:p>
        </p:txBody>
      </p:sp>
    </p:spTree>
    <p:extLst>
      <p:ext uri="{BB962C8B-B14F-4D97-AF65-F5344CB8AC3E}">
        <p14:creationId xmlns:p14="http://schemas.microsoft.com/office/powerpoint/2010/main" val="26087117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B6A6CF94-C481-41C9-A3BC-D11CDC3070E9}" type="slidenum">
              <a:rPr lang="it-IT" smtClean="0">
                <a:solidFill>
                  <a:prstClr val="black">
                    <a:tint val="75000"/>
                  </a:prstClr>
                </a:solidFill>
              </a:rPr>
              <a:pPr>
                <a:defRPr/>
              </a:pPr>
              <a:t>56</a:t>
            </a:fld>
            <a:endParaRPr lang="it-IT">
              <a:solidFill>
                <a:prstClr val="black">
                  <a:tint val="75000"/>
                </a:prstClr>
              </a:solidFill>
            </a:endParaRPr>
          </a:p>
        </p:txBody>
      </p:sp>
      <p:pic>
        <p:nvPicPr>
          <p:cNvPr id="78851" name="Picture 2" descr="http://upload.wikimedia.org/wikipedia/commons/3/35/Cfa_map_f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571500"/>
            <a:ext cx="8020050"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373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olo 1"/>
          <p:cNvSpPr>
            <a:spLocks noGrp="1"/>
          </p:cNvSpPr>
          <p:nvPr>
            <p:ph type="title"/>
          </p:nvPr>
        </p:nvSpPr>
        <p:spPr>
          <a:xfrm>
            <a:off x="457200" y="274638"/>
            <a:ext cx="8229600" cy="511175"/>
          </a:xfrm>
        </p:spPr>
        <p:txBody>
          <a:bodyPr/>
          <a:lstStyle/>
          <a:p>
            <a:r>
              <a:rPr lang="it-IT" sz="3600" smtClean="0"/>
              <a:t>IL FRANCO CFA (2)</a:t>
            </a:r>
          </a:p>
        </p:txBody>
      </p:sp>
      <p:sp>
        <p:nvSpPr>
          <p:cNvPr id="79875" name="Segnaposto contenuto 2"/>
          <p:cNvSpPr>
            <a:spLocks noGrp="1"/>
          </p:cNvSpPr>
          <p:nvPr>
            <p:ph idx="1"/>
          </p:nvPr>
        </p:nvSpPr>
        <p:spPr>
          <a:xfrm>
            <a:off x="142875" y="857250"/>
            <a:ext cx="8858250" cy="5429250"/>
          </a:xfrm>
        </p:spPr>
        <p:txBody>
          <a:bodyPr/>
          <a:lstStyle/>
          <a:p>
            <a:pPr algn="just"/>
            <a:r>
              <a:rPr lang="it-IT" sz="2800" dirty="0" smtClean="0"/>
              <a:t>Il Franco CFA fu creato come il Franco </a:t>
            </a:r>
            <a:r>
              <a:rPr lang="it-IT" sz="2800" dirty="0" smtClean="0"/>
              <a:t>CFP</a:t>
            </a:r>
            <a:r>
              <a:rPr lang="fr-FR" sz="2800" dirty="0">
                <a:solidFill>
                  <a:srgbClr val="222222"/>
                </a:solidFill>
                <a:latin typeface="Arial"/>
              </a:rPr>
              <a:t> </a:t>
            </a:r>
            <a:r>
              <a:rPr lang="fr-FR" sz="2800" dirty="0" smtClean="0">
                <a:solidFill>
                  <a:srgbClr val="222222"/>
                </a:solidFill>
                <a:latin typeface="Arial"/>
              </a:rPr>
              <a:t>(</a:t>
            </a:r>
            <a:r>
              <a:rPr lang="fr-FR" sz="2800" i="1" dirty="0" smtClean="0">
                <a:solidFill>
                  <a:srgbClr val="222222"/>
                </a:solidFill>
              </a:rPr>
              <a:t>Franc </a:t>
            </a:r>
            <a:r>
              <a:rPr lang="fr-FR" sz="2800" i="1" dirty="0">
                <a:solidFill>
                  <a:srgbClr val="222222"/>
                </a:solidFill>
              </a:rPr>
              <a:t>des Colonies françaises du </a:t>
            </a:r>
            <a:r>
              <a:rPr lang="fr-FR" sz="2800" i="1" dirty="0" smtClean="0">
                <a:solidFill>
                  <a:srgbClr val="222222"/>
                </a:solidFill>
              </a:rPr>
              <a:t>Pacifique</a:t>
            </a:r>
            <a:r>
              <a:rPr lang="fr-FR" sz="2800" i="1" dirty="0" smtClean="0">
                <a:solidFill>
                  <a:srgbClr val="222222"/>
                </a:solidFill>
                <a:latin typeface="Arial"/>
              </a:rPr>
              <a:t>)</a:t>
            </a:r>
            <a:r>
              <a:rPr lang="it-IT" sz="2800" dirty="0" smtClean="0"/>
              <a:t> </a:t>
            </a:r>
            <a:r>
              <a:rPr lang="it-IT" sz="2800" dirty="0" smtClean="0"/>
              <a:t>il 26 dicembre del 1945, al momento della ratifica da parte della Francia degli accordi di </a:t>
            </a:r>
            <a:r>
              <a:rPr lang="it-IT" sz="2800" dirty="0" err="1" smtClean="0"/>
              <a:t>Bretton</a:t>
            </a:r>
            <a:r>
              <a:rPr lang="it-IT" sz="2800" dirty="0" smtClean="0"/>
              <a:t> Woods. A quei tempi la sigla indicava il </a:t>
            </a:r>
            <a:r>
              <a:rPr lang="it-IT" sz="2800" i="1" dirty="0" smtClean="0"/>
              <a:t>franco delle Colonie Francesi Africane</a:t>
            </a:r>
          </a:p>
          <a:p>
            <a:pPr algn="just"/>
            <a:r>
              <a:rPr lang="it-IT" sz="2800" dirty="0" smtClean="0"/>
              <a:t>Esistono oggi due nomi distinti per il franco CFA, ad evidenziare la divisione della zona in due: </a:t>
            </a:r>
          </a:p>
          <a:p>
            <a:pPr lvl="1" algn="just">
              <a:buFont typeface="Wingdings" pitchFamily="2" charset="2"/>
              <a:buChar char="Ø"/>
            </a:pPr>
            <a:r>
              <a:rPr lang="it-IT" dirty="0" smtClean="0"/>
              <a:t>la prima ha come istituto di emissione il “</a:t>
            </a:r>
            <a:r>
              <a:rPr lang="it-IT" i="1" dirty="0" smtClean="0"/>
              <a:t>Banco Centrale degli Stati dell’Africa Occidentale” (BCEAO);</a:t>
            </a:r>
          </a:p>
          <a:p>
            <a:pPr lvl="1" algn="just">
              <a:buFont typeface="Wingdings" pitchFamily="2" charset="2"/>
              <a:buChar char="Ø"/>
            </a:pPr>
            <a:r>
              <a:rPr lang="it-IT" dirty="0" smtClean="0"/>
              <a:t> la seconda il “</a:t>
            </a:r>
            <a:r>
              <a:rPr lang="it-IT" i="1" dirty="0" smtClean="0"/>
              <a:t>Banco degli Stati dell’Africa Centrale”(BEAC);</a:t>
            </a:r>
          </a:p>
          <a:p>
            <a:pPr lvl="1" algn="just">
              <a:buFont typeface="Wingdings" pitchFamily="2" charset="2"/>
              <a:buChar char="Ø"/>
            </a:pPr>
            <a:r>
              <a:rPr lang="it-IT" dirty="0" smtClean="0"/>
              <a:t> le rispettive valute non sono intercambiabili.</a:t>
            </a:r>
          </a:p>
        </p:txBody>
      </p:sp>
      <p:sp>
        <p:nvSpPr>
          <p:cNvPr id="4" name="Segnaposto numero diapositiva 3"/>
          <p:cNvSpPr>
            <a:spLocks noGrp="1"/>
          </p:cNvSpPr>
          <p:nvPr>
            <p:ph type="sldNum" sz="quarter" idx="12"/>
          </p:nvPr>
        </p:nvSpPr>
        <p:spPr/>
        <p:txBody>
          <a:bodyPr/>
          <a:lstStyle/>
          <a:p>
            <a:pPr>
              <a:defRPr/>
            </a:pPr>
            <a:r>
              <a:rPr lang="it-IT" dirty="0" smtClean="0">
                <a:solidFill>
                  <a:prstClr val="black">
                    <a:tint val="75000"/>
                  </a:prstClr>
                </a:solidFill>
              </a:rPr>
              <a:t>,</a:t>
            </a:r>
            <a:fld id="{4AFD2BCE-08BE-4E76-AFC6-CBCC1960D783}" type="slidenum">
              <a:rPr lang="it-IT" smtClean="0">
                <a:solidFill>
                  <a:prstClr val="black">
                    <a:tint val="75000"/>
                  </a:prstClr>
                </a:solidFill>
              </a:rPr>
              <a:pPr>
                <a:defRPr/>
              </a:pPr>
              <a:t>57</a:t>
            </a:fld>
            <a:endParaRPr lang="it-IT" dirty="0">
              <a:solidFill>
                <a:prstClr val="black">
                  <a:tint val="75000"/>
                </a:prstClr>
              </a:solidFill>
            </a:endParaRPr>
          </a:p>
        </p:txBody>
      </p:sp>
    </p:spTree>
    <p:extLst>
      <p:ext uri="{BB962C8B-B14F-4D97-AF65-F5344CB8AC3E}">
        <p14:creationId xmlns:p14="http://schemas.microsoft.com/office/powerpoint/2010/main" val="25588190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olo 1"/>
          <p:cNvSpPr>
            <a:spLocks noGrp="1"/>
          </p:cNvSpPr>
          <p:nvPr>
            <p:ph type="title"/>
          </p:nvPr>
        </p:nvSpPr>
        <p:spPr>
          <a:xfrm>
            <a:off x="457200" y="274638"/>
            <a:ext cx="8229600" cy="654050"/>
          </a:xfrm>
        </p:spPr>
        <p:txBody>
          <a:bodyPr/>
          <a:lstStyle/>
          <a:p>
            <a:r>
              <a:rPr lang="it-IT" sz="3600" dirty="0" smtClean="0"/>
              <a:t>IL FRANCO CFA (3)</a:t>
            </a:r>
          </a:p>
        </p:txBody>
      </p:sp>
      <p:sp>
        <p:nvSpPr>
          <p:cNvPr id="80899" name="Segnaposto contenuto 2"/>
          <p:cNvSpPr>
            <a:spLocks noGrp="1"/>
          </p:cNvSpPr>
          <p:nvPr>
            <p:ph idx="1"/>
          </p:nvPr>
        </p:nvSpPr>
        <p:spPr>
          <a:xfrm>
            <a:off x="285750" y="908721"/>
            <a:ext cx="8643938" cy="5663530"/>
          </a:xfrm>
        </p:spPr>
        <p:txBody>
          <a:bodyPr/>
          <a:lstStyle/>
          <a:p>
            <a:pPr algn="just"/>
            <a:r>
              <a:rPr lang="it-IT" sz="2800" dirty="0" smtClean="0"/>
              <a:t>Gli accordi vincolanti i due istituti centrali con le autorità francesi sono identici e prevedono le seguenti clausole:</a:t>
            </a:r>
          </a:p>
          <a:p>
            <a:pPr lvl="1" algn="just">
              <a:buFont typeface="Wingdings" pitchFamily="2" charset="2"/>
              <a:buChar char="Ø"/>
            </a:pPr>
            <a:r>
              <a:rPr lang="it-IT" sz="2400" dirty="0" smtClean="0"/>
              <a:t>un tipo di cambio fissato alla divisa europea (100 CFA = 0,15 euro); </a:t>
            </a:r>
          </a:p>
          <a:p>
            <a:pPr lvl="1" algn="just">
              <a:buFont typeface="Wingdings" pitchFamily="2" charset="2"/>
              <a:buChar char="Ø"/>
            </a:pPr>
            <a:r>
              <a:rPr lang="it-IT" sz="2400" dirty="0" smtClean="0"/>
              <a:t>piena convertibilità delle monete con l'euro garantita dal Tesoro francese (e non dalla Banca Centrale Europea); </a:t>
            </a:r>
          </a:p>
          <a:p>
            <a:pPr lvl="1" algn="just">
              <a:buFont typeface="Wingdings" pitchFamily="2" charset="2"/>
              <a:buChar char="Ø"/>
            </a:pPr>
            <a:r>
              <a:rPr lang="it-IT" sz="2400" dirty="0" smtClean="0"/>
              <a:t>fondo comune di riserva di moneta estera a cui partecipano tutti i paesi del CFA (almeno il 65% delle posizioni in riserva depositate presso il Tesoro francese, che si fa garante del cambio monetario); </a:t>
            </a:r>
          </a:p>
          <a:p>
            <a:pPr lvl="1" algn="just">
              <a:buFont typeface="Wingdings" pitchFamily="2" charset="2"/>
              <a:buChar char="Ø"/>
            </a:pPr>
            <a:r>
              <a:rPr lang="it-IT" sz="2400" dirty="0" smtClean="0"/>
              <a:t>in contropartita alla convertibilità era prevista la partecipazione delle autorità francesi nella definizione della politica monetaria della zona CFA. </a:t>
            </a:r>
          </a:p>
          <a:p>
            <a:endParaRPr lang="it-IT" dirty="0" smtClean="0"/>
          </a:p>
        </p:txBody>
      </p:sp>
      <p:sp>
        <p:nvSpPr>
          <p:cNvPr id="4" name="Segnaposto numero diapositiva 3"/>
          <p:cNvSpPr>
            <a:spLocks noGrp="1"/>
          </p:cNvSpPr>
          <p:nvPr>
            <p:ph type="sldNum" sz="quarter" idx="12"/>
          </p:nvPr>
        </p:nvSpPr>
        <p:spPr/>
        <p:txBody>
          <a:bodyPr/>
          <a:lstStyle/>
          <a:p>
            <a:pPr>
              <a:defRPr/>
            </a:pPr>
            <a:fld id="{F72F05A0-9C97-48E3-8447-29F7BC8D1B3D}" type="slidenum">
              <a:rPr lang="it-IT" smtClean="0">
                <a:solidFill>
                  <a:prstClr val="black">
                    <a:tint val="75000"/>
                  </a:prstClr>
                </a:solidFill>
              </a:rPr>
              <a:pPr>
                <a:defRPr/>
              </a:pPr>
              <a:t>58</a:t>
            </a:fld>
            <a:endParaRPr lang="it-IT">
              <a:solidFill>
                <a:prstClr val="black">
                  <a:tint val="75000"/>
                </a:prstClr>
              </a:solidFill>
            </a:endParaRPr>
          </a:p>
        </p:txBody>
      </p:sp>
    </p:spTree>
    <p:extLst>
      <p:ext uri="{BB962C8B-B14F-4D97-AF65-F5344CB8AC3E}">
        <p14:creationId xmlns:p14="http://schemas.microsoft.com/office/powerpoint/2010/main" val="31287688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a:lstStyle/>
          <a:p>
            <a:r>
              <a:rPr lang="it-IT" sz="3200" dirty="0" smtClean="0"/>
              <a:t>IL FRANCO CFA CAMBIA NOME</a:t>
            </a:r>
            <a:endParaRPr lang="it-IT" sz="3200" dirty="0"/>
          </a:p>
        </p:txBody>
      </p:sp>
      <p:sp>
        <p:nvSpPr>
          <p:cNvPr id="3" name="Segnaposto contenuto 2"/>
          <p:cNvSpPr>
            <a:spLocks noGrp="1"/>
          </p:cNvSpPr>
          <p:nvPr>
            <p:ph idx="1"/>
          </p:nvPr>
        </p:nvSpPr>
        <p:spPr>
          <a:xfrm>
            <a:off x="457200" y="1196752"/>
            <a:ext cx="8229600" cy="4929411"/>
          </a:xfrm>
        </p:spPr>
        <p:txBody>
          <a:bodyPr/>
          <a:lstStyle/>
          <a:p>
            <a:pPr algn="just"/>
            <a:r>
              <a:rPr lang="it-IT" sz="2400" dirty="0" smtClean="0"/>
              <a:t>Ci sono state ultimamente importanti novità</a:t>
            </a:r>
          </a:p>
          <a:p>
            <a:pPr algn="just"/>
            <a:r>
              <a:rPr lang="it-IT" sz="2400" dirty="0" smtClean="0"/>
              <a:t>Per 8 Paesi africani il CFA sarà un vecchio ricordo e la nuova moneta che si chiamerà ECO verrà presumibilmente «</a:t>
            </a:r>
            <a:r>
              <a:rPr lang="it-IT" sz="2400" i="1" dirty="0" smtClean="0"/>
              <a:t>rilasciata» </a:t>
            </a:r>
            <a:r>
              <a:rPr lang="it-IT" sz="2400" dirty="0" smtClean="0"/>
              <a:t>in luglio 2020</a:t>
            </a:r>
          </a:p>
          <a:p>
            <a:pPr algn="just"/>
            <a:r>
              <a:rPr lang="it-IT" sz="2400" dirty="0" smtClean="0"/>
              <a:t>I Paesi che ne usufruiranno sono quelli appartenenti all’UEOMA (Benin, Burkina Faso, Costa d’Avorio, Guinea Bissau, Mali, Niger, Senegal, Togo)</a:t>
            </a:r>
          </a:p>
          <a:p>
            <a:pPr algn="just"/>
            <a:r>
              <a:rPr lang="it-IT" sz="2400" dirty="0" smtClean="0"/>
              <a:t>Gli 8 Paesi aderenti non avranno più un rappresentante francese all’interno del loro consiglio di amministrazione e non avranno più l’obbligo di versare il 50% delle riserve valutarie al tesoro francese</a:t>
            </a:r>
          </a:p>
          <a:p>
            <a:pPr algn="just"/>
            <a:r>
              <a:rPr lang="it-IT" sz="2400" dirty="0" smtClean="0"/>
              <a:t>L’ECO rimarrà ancorato all’euro allo stesso cambio attuale</a:t>
            </a:r>
            <a:endParaRPr lang="it-IT" sz="2400" dirty="0"/>
          </a:p>
        </p:txBody>
      </p:sp>
      <p:sp>
        <p:nvSpPr>
          <p:cNvPr id="4" name="Segnaposto numero diapositiva 3"/>
          <p:cNvSpPr>
            <a:spLocks noGrp="1"/>
          </p:cNvSpPr>
          <p:nvPr>
            <p:ph type="sldNum" sz="quarter" idx="12"/>
          </p:nvPr>
        </p:nvSpPr>
        <p:spPr/>
        <p:txBody>
          <a:bodyPr/>
          <a:lstStyle/>
          <a:p>
            <a:pPr>
              <a:defRPr/>
            </a:pPr>
            <a:fld id="{5560CC47-D290-44FC-9C6A-BA5213891574}" type="slidenum">
              <a:rPr lang="it-IT" smtClean="0">
                <a:solidFill>
                  <a:prstClr val="black">
                    <a:tint val="75000"/>
                  </a:prstClr>
                </a:solidFill>
              </a:rPr>
              <a:pPr>
                <a:defRPr/>
              </a:pPr>
              <a:t>59</a:t>
            </a:fld>
            <a:endParaRPr lang="it-IT">
              <a:solidFill>
                <a:prstClr val="black">
                  <a:tint val="75000"/>
                </a:prstClr>
              </a:solidFill>
            </a:endParaRPr>
          </a:p>
        </p:txBody>
      </p:sp>
    </p:spTree>
    <p:extLst>
      <p:ext uri="{BB962C8B-B14F-4D97-AF65-F5344CB8AC3E}">
        <p14:creationId xmlns:p14="http://schemas.microsoft.com/office/powerpoint/2010/main" val="993480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t>UN CONTINENTE PLURALE E COMPLESSO</a:t>
            </a:r>
            <a:endParaRPr lang="it-IT" sz="3600" dirty="0"/>
          </a:p>
        </p:txBody>
      </p:sp>
      <p:sp>
        <p:nvSpPr>
          <p:cNvPr id="3" name="Segnaposto contenuto 2"/>
          <p:cNvSpPr>
            <a:spLocks noGrp="1"/>
          </p:cNvSpPr>
          <p:nvPr>
            <p:ph idx="1"/>
          </p:nvPr>
        </p:nvSpPr>
        <p:spPr/>
        <p:txBody>
          <a:bodyPr/>
          <a:lstStyle/>
          <a:p>
            <a:pPr algn="just"/>
            <a:r>
              <a:rPr lang="it-IT" dirty="0" smtClean="0"/>
              <a:t>Il deserto del Sahara (9 ML di Kmq su 30 ML in totale) divide </a:t>
            </a:r>
            <a:r>
              <a:rPr lang="it-IT" dirty="0" smtClean="0"/>
              <a:t>l’Africa </a:t>
            </a:r>
            <a:r>
              <a:rPr lang="it-IT" dirty="0" smtClean="0"/>
              <a:t>in due: </a:t>
            </a:r>
          </a:p>
          <a:p>
            <a:pPr lvl="1" algn="just">
              <a:buFont typeface="Wingdings" pitchFamily="2" charset="2"/>
              <a:buChar char="Ø"/>
            </a:pPr>
            <a:r>
              <a:rPr lang="it-IT" dirty="0" smtClean="0"/>
              <a:t>Africa del Nord (mediterranea, di cu</a:t>
            </a:r>
            <a:r>
              <a:rPr lang="it-IT" dirty="0">
                <a:solidFill>
                  <a:prstClr val="black"/>
                </a:solidFill>
              </a:rPr>
              <a:t>ltura </a:t>
            </a:r>
            <a:r>
              <a:rPr lang="it-IT" dirty="0" smtClean="0">
                <a:solidFill>
                  <a:prstClr val="black"/>
                </a:solidFill>
              </a:rPr>
              <a:t>arabo- isla</a:t>
            </a:r>
            <a:r>
              <a:rPr lang="it-IT" dirty="0" smtClean="0"/>
              <a:t>mica, da sempre in relazione con </a:t>
            </a:r>
            <a:r>
              <a:rPr lang="it-IT" dirty="0" smtClean="0"/>
              <a:t>l’Europa); </a:t>
            </a:r>
            <a:endParaRPr lang="it-IT" dirty="0" smtClean="0"/>
          </a:p>
          <a:p>
            <a:pPr lvl="1" algn="just">
              <a:buFont typeface="Wingdings" pitchFamily="2" charset="2"/>
              <a:buChar char="Ø"/>
            </a:pPr>
            <a:r>
              <a:rPr lang="it-IT" dirty="0" smtClean="0"/>
              <a:t>Africa subsahariana (di cultura animista, oggi in gran parte cristiana, organizzata spesso su basi tribali e con un senso dell’individuo e della comunità molto forti);</a:t>
            </a:r>
          </a:p>
          <a:p>
            <a:pPr algn="just"/>
            <a:r>
              <a:rPr lang="it-IT" dirty="0" smtClean="0"/>
              <a:t>Non una sola Africa ma più Afriche.</a:t>
            </a:r>
            <a:endParaRPr lang="it-IT"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solidFill>
                  <a:prstClr val="black">
                    <a:tint val="75000"/>
                  </a:prstClr>
                </a:solidFill>
              </a:rPr>
              <a:pPr/>
              <a:t>6</a:t>
            </a:fld>
            <a:endParaRPr lang="it-IT">
              <a:solidFill>
                <a:prstClr val="black">
                  <a:tint val="75000"/>
                </a:prstClr>
              </a:solidFill>
            </a:endParaRPr>
          </a:p>
        </p:txBody>
      </p:sp>
    </p:spTree>
    <p:extLst>
      <p:ext uri="{BB962C8B-B14F-4D97-AF65-F5344CB8AC3E}">
        <p14:creationId xmlns:p14="http://schemas.microsoft.com/office/powerpoint/2010/main" val="21901684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olo 1"/>
          <p:cNvSpPr>
            <a:spLocks noGrp="1"/>
          </p:cNvSpPr>
          <p:nvPr>
            <p:ph type="title"/>
          </p:nvPr>
        </p:nvSpPr>
        <p:spPr/>
        <p:txBody>
          <a:bodyPr/>
          <a:lstStyle/>
          <a:p>
            <a:r>
              <a:rPr lang="it-IT" sz="3200" smtClean="0"/>
              <a:t>LA CRISI FINANZIARIA MINACCIA L’AFRICA (1)</a:t>
            </a:r>
          </a:p>
        </p:txBody>
      </p:sp>
      <p:sp>
        <p:nvSpPr>
          <p:cNvPr id="3" name="Segnaposto contenuto 2"/>
          <p:cNvSpPr>
            <a:spLocks noGrp="1"/>
          </p:cNvSpPr>
          <p:nvPr>
            <p:ph idx="1"/>
          </p:nvPr>
        </p:nvSpPr>
        <p:spPr>
          <a:xfrm>
            <a:off x="457200" y="1595438"/>
            <a:ext cx="8229600" cy="4641850"/>
          </a:xfrm>
        </p:spPr>
        <p:txBody>
          <a:bodyPr>
            <a:normAutofit fontScale="92500" lnSpcReduction="10000"/>
          </a:bodyPr>
          <a:lstStyle/>
          <a:p>
            <a:pPr algn="just">
              <a:defRPr/>
            </a:pPr>
            <a:r>
              <a:rPr lang="it-IT" dirty="0" smtClean="0"/>
              <a:t>La crisi finanziaria mondiale sta minacciando di far precipitare, a breve scadenza, milioni di africani nella miseria ed attizzare i conflitti nel continente</a:t>
            </a:r>
          </a:p>
          <a:p>
            <a:pPr algn="just">
              <a:defRPr/>
            </a:pPr>
            <a:r>
              <a:rPr lang="it-IT" dirty="0" smtClean="0"/>
              <a:t>La recessione in atto (in Europa e negli Stati Uniti) si sta ripercuotendo sull’Africa attraverso:</a:t>
            </a:r>
          </a:p>
          <a:p>
            <a:pPr lvl="1" algn="just">
              <a:buFont typeface="Wingdings" pitchFamily="2" charset="2"/>
              <a:buChar char="v"/>
              <a:defRPr/>
            </a:pPr>
            <a:r>
              <a:rPr lang="it-IT" dirty="0"/>
              <a:t>c</a:t>
            </a:r>
            <a:r>
              <a:rPr lang="it-IT" dirty="0" smtClean="0"/>
              <a:t>aduta degli scambi commerciali;</a:t>
            </a:r>
          </a:p>
          <a:p>
            <a:pPr lvl="1" algn="just">
              <a:buFont typeface="Wingdings" pitchFamily="2" charset="2"/>
              <a:buChar char="v"/>
              <a:defRPr/>
            </a:pPr>
            <a:r>
              <a:rPr lang="it-IT" dirty="0"/>
              <a:t>d</a:t>
            </a:r>
            <a:r>
              <a:rPr lang="it-IT" dirty="0" smtClean="0"/>
              <a:t>iminuzione delle rimesse degli emigranti;</a:t>
            </a:r>
          </a:p>
          <a:p>
            <a:pPr lvl="1" algn="just">
              <a:buFont typeface="Wingdings" pitchFamily="2" charset="2"/>
              <a:buChar char="v"/>
              <a:defRPr/>
            </a:pPr>
            <a:r>
              <a:rPr lang="it-IT" dirty="0"/>
              <a:t>c</a:t>
            </a:r>
            <a:r>
              <a:rPr lang="it-IT" dirty="0" smtClean="0"/>
              <a:t>ontrazione degli investimenti stranieri;</a:t>
            </a:r>
          </a:p>
          <a:p>
            <a:pPr lvl="1" algn="just">
              <a:buFont typeface="Wingdings" pitchFamily="2" charset="2"/>
              <a:buChar char="v"/>
              <a:defRPr/>
            </a:pPr>
            <a:r>
              <a:rPr lang="it-IT" dirty="0"/>
              <a:t>d</a:t>
            </a:r>
            <a:r>
              <a:rPr lang="it-IT" dirty="0" smtClean="0"/>
              <a:t>iminuzione degli aiuti.</a:t>
            </a:r>
            <a:endParaRPr lang="it-IT" dirty="0"/>
          </a:p>
        </p:txBody>
      </p:sp>
      <p:sp>
        <p:nvSpPr>
          <p:cNvPr id="4" name="Segnaposto numero diapositiva 3"/>
          <p:cNvSpPr>
            <a:spLocks noGrp="1"/>
          </p:cNvSpPr>
          <p:nvPr>
            <p:ph type="sldNum" sz="quarter" idx="12"/>
          </p:nvPr>
        </p:nvSpPr>
        <p:spPr/>
        <p:txBody>
          <a:bodyPr/>
          <a:lstStyle/>
          <a:p>
            <a:pPr>
              <a:defRPr/>
            </a:pPr>
            <a:fld id="{A683C827-7E95-4037-B763-34ABC632959C}" type="slidenum">
              <a:rPr lang="it-IT" smtClean="0">
                <a:solidFill>
                  <a:prstClr val="black">
                    <a:tint val="75000"/>
                  </a:prstClr>
                </a:solidFill>
              </a:rPr>
              <a:pPr>
                <a:defRPr/>
              </a:pPr>
              <a:t>60</a:t>
            </a:fld>
            <a:endParaRPr lang="it-IT">
              <a:solidFill>
                <a:prstClr val="black">
                  <a:tint val="75000"/>
                </a:prstClr>
              </a:solidFill>
            </a:endParaRPr>
          </a:p>
        </p:txBody>
      </p:sp>
    </p:spTree>
    <p:extLst>
      <p:ext uri="{BB962C8B-B14F-4D97-AF65-F5344CB8AC3E}">
        <p14:creationId xmlns:p14="http://schemas.microsoft.com/office/powerpoint/2010/main" val="21977389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olo 1"/>
          <p:cNvSpPr>
            <a:spLocks noGrp="1"/>
          </p:cNvSpPr>
          <p:nvPr>
            <p:ph type="title"/>
          </p:nvPr>
        </p:nvSpPr>
        <p:spPr>
          <a:xfrm>
            <a:off x="457200" y="274638"/>
            <a:ext cx="8229600" cy="796925"/>
          </a:xfrm>
        </p:spPr>
        <p:txBody>
          <a:bodyPr/>
          <a:lstStyle/>
          <a:p>
            <a:r>
              <a:rPr lang="it-IT" sz="3200" dirty="0" smtClean="0"/>
              <a:t>LA CRISI FINANZIARIA MINACCIA L’AFRICA (2)</a:t>
            </a:r>
          </a:p>
        </p:txBody>
      </p:sp>
      <p:sp>
        <p:nvSpPr>
          <p:cNvPr id="3" name="Segnaposto contenuto 2"/>
          <p:cNvSpPr>
            <a:spLocks noGrp="1"/>
          </p:cNvSpPr>
          <p:nvPr>
            <p:ph idx="1"/>
          </p:nvPr>
        </p:nvSpPr>
        <p:spPr>
          <a:xfrm>
            <a:off x="357188" y="1214438"/>
            <a:ext cx="8429625" cy="4911725"/>
          </a:xfrm>
        </p:spPr>
        <p:txBody>
          <a:bodyPr>
            <a:normAutofit fontScale="85000" lnSpcReduction="20000"/>
          </a:bodyPr>
          <a:lstStyle/>
          <a:p>
            <a:pPr algn="just">
              <a:defRPr/>
            </a:pPr>
            <a:r>
              <a:rPr lang="it-IT" dirty="0" smtClean="0"/>
              <a:t>La crisi europea può contaminare l’Africa attraverso tre canali:</a:t>
            </a:r>
          </a:p>
          <a:p>
            <a:pPr lvl="1" algn="just">
              <a:buFont typeface="Wingdings" pitchFamily="2" charset="2"/>
              <a:buChar char="v"/>
              <a:defRPr/>
            </a:pPr>
            <a:r>
              <a:rPr lang="it-IT" u="sng" dirty="0"/>
              <a:t>i</a:t>
            </a:r>
            <a:r>
              <a:rPr lang="it-IT" u="sng" dirty="0" smtClean="0"/>
              <a:t>l calo delle esportazioni</a:t>
            </a:r>
            <a:r>
              <a:rPr lang="it-IT" dirty="0" smtClean="0"/>
              <a:t> potrebbe asfissiare i Paesi africani che dipendono dalle economie sviluppate per la vendita di minerali (Zambia, Zimbabwe, Mauritania, Guinea), di idrocarburi (Nigeria, Angola, Algeria, Libia, Sudan) o per il turismo (Tunisia, Isola Maurizio, Marocco, Senegal);</a:t>
            </a:r>
          </a:p>
          <a:p>
            <a:pPr lvl="1" algn="just">
              <a:buFont typeface="Wingdings" pitchFamily="2" charset="2"/>
              <a:buChar char="v"/>
              <a:defRPr/>
            </a:pPr>
            <a:r>
              <a:rPr lang="it-IT" u="sng" dirty="0"/>
              <a:t>u</a:t>
            </a:r>
            <a:r>
              <a:rPr lang="it-IT" u="sng" dirty="0" smtClean="0"/>
              <a:t>na stretta creditizia sui mercati finanziari del Nord</a:t>
            </a:r>
            <a:r>
              <a:rPr lang="it-IT" dirty="0" smtClean="0"/>
              <a:t> si tradurrebbe automaticamente in uno shock del credito in Africa, la cui rete bancaria in buona parte appartiene ad istituti europei;</a:t>
            </a:r>
          </a:p>
          <a:p>
            <a:pPr lvl="1" algn="just">
              <a:buFont typeface="Wingdings" pitchFamily="2" charset="2"/>
              <a:buChar char="v"/>
              <a:defRPr/>
            </a:pPr>
            <a:r>
              <a:rPr lang="it-IT" u="sng" dirty="0"/>
              <a:t>l</a:t>
            </a:r>
            <a:r>
              <a:rPr lang="it-IT" u="sng" dirty="0" smtClean="0"/>
              <a:t>e strette di bilancio ed il rallentamento delle economie sviluppate</a:t>
            </a:r>
            <a:r>
              <a:rPr lang="it-IT" dirty="0" smtClean="0"/>
              <a:t> renderebbero più rare le fonti di finanziamento per l’Africa: aiuti pubblici, investimenti esteri e rimesse degli emigranti; </a:t>
            </a:r>
            <a:endParaRPr lang="it-IT" dirty="0"/>
          </a:p>
        </p:txBody>
      </p:sp>
      <p:sp>
        <p:nvSpPr>
          <p:cNvPr id="4" name="Segnaposto numero diapositiva 3"/>
          <p:cNvSpPr>
            <a:spLocks noGrp="1"/>
          </p:cNvSpPr>
          <p:nvPr>
            <p:ph type="sldNum" sz="quarter" idx="12"/>
          </p:nvPr>
        </p:nvSpPr>
        <p:spPr/>
        <p:txBody>
          <a:bodyPr/>
          <a:lstStyle/>
          <a:p>
            <a:pPr>
              <a:defRPr/>
            </a:pPr>
            <a:fld id="{14CF9073-FEF4-4A3F-8F81-9FDF3337FF89}" type="slidenum">
              <a:rPr lang="it-IT" smtClean="0">
                <a:solidFill>
                  <a:prstClr val="black">
                    <a:tint val="75000"/>
                  </a:prstClr>
                </a:solidFill>
              </a:rPr>
              <a:pPr>
                <a:defRPr/>
              </a:pPr>
              <a:t>61</a:t>
            </a:fld>
            <a:endParaRPr lang="it-IT">
              <a:solidFill>
                <a:prstClr val="black">
                  <a:tint val="75000"/>
                </a:prstClr>
              </a:solidFill>
            </a:endParaRPr>
          </a:p>
        </p:txBody>
      </p:sp>
    </p:spTree>
    <p:extLst>
      <p:ext uri="{BB962C8B-B14F-4D97-AF65-F5344CB8AC3E}">
        <p14:creationId xmlns:p14="http://schemas.microsoft.com/office/powerpoint/2010/main" val="42646063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olo 1"/>
          <p:cNvSpPr>
            <a:spLocks noGrp="1"/>
          </p:cNvSpPr>
          <p:nvPr>
            <p:ph type="title"/>
          </p:nvPr>
        </p:nvSpPr>
        <p:spPr/>
        <p:txBody>
          <a:bodyPr/>
          <a:lstStyle/>
          <a:p>
            <a:r>
              <a:rPr lang="it-IT" sz="3200" dirty="0" smtClean="0"/>
              <a:t>LA CRISI FINANZIARIA MINACCIA L’AFRICA (3)</a:t>
            </a:r>
          </a:p>
        </p:txBody>
      </p:sp>
      <p:sp>
        <p:nvSpPr>
          <p:cNvPr id="3" name="Segnaposto contenuto 2"/>
          <p:cNvSpPr>
            <a:spLocks noGrp="1"/>
          </p:cNvSpPr>
          <p:nvPr>
            <p:ph idx="1"/>
          </p:nvPr>
        </p:nvSpPr>
        <p:spPr/>
        <p:txBody>
          <a:bodyPr>
            <a:normAutofit/>
          </a:bodyPr>
          <a:lstStyle/>
          <a:p>
            <a:pPr algn="just">
              <a:defRPr/>
            </a:pPr>
            <a:r>
              <a:rPr lang="it-IT" dirty="0" smtClean="0"/>
              <a:t>Per contrastare queste disgrazie è necessario che l’Africa:</a:t>
            </a:r>
          </a:p>
          <a:p>
            <a:pPr lvl="1" algn="just">
              <a:buFont typeface="Wingdings" pitchFamily="2" charset="2"/>
              <a:buChar char="v"/>
              <a:defRPr/>
            </a:pPr>
            <a:r>
              <a:rPr lang="it-IT" dirty="0"/>
              <a:t>s</a:t>
            </a:r>
            <a:r>
              <a:rPr lang="it-IT" dirty="0" smtClean="0"/>
              <a:t>i sforzi di </a:t>
            </a:r>
            <a:r>
              <a:rPr lang="it-IT" u="sng" dirty="0" smtClean="0"/>
              <a:t>diversificare le sue esportazioni</a:t>
            </a:r>
            <a:r>
              <a:rPr lang="it-IT" dirty="0" smtClean="0"/>
              <a:t>, per non dipendere soltanto da alcune materie prime;</a:t>
            </a:r>
          </a:p>
          <a:p>
            <a:pPr lvl="1" algn="just">
              <a:buFont typeface="Wingdings" pitchFamily="2" charset="2"/>
              <a:buChar char="v"/>
              <a:defRPr/>
            </a:pPr>
            <a:r>
              <a:rPr lang="it-IT" u="sng" dirty="0"/>
              <a:t>d</a:t>
            </a:r>
            <a:r>
              <a:rPr lang="it-IT" u="sng" dirty="0" smtClean="0"/>
              <a:t>iversifichi i mercati</a:t>
            </a:r>
            <a:r>
              <a:rPr lang="it-IT" dirty="0" smtClean="0"/>
              <a:t>, giocando la carta degli scambi regionali;</a:t>
            </a:r>
          </a:p>
          <a:p>
            <a:pPr lvl="1" algn="just">
              <a:buFont typeface="Wingdings" pitchFamily="2" charset="2"/>
              <a:buChar char="v"/>
              <a:defRPr/>
            </a:pPr>
            <a:r>
              <a:rPr lang="it-IT" u="sng" dirty="0"/>
              <a:t>s</a:t>
            </a:r>
            <a:r>
              <a:rPr lang="it-IT" u="sng" dirty="0" smtClean="0"/>
              <a:t>i affidi maggiormente ai Paesi emergenti</a:t>
            </a:r>
            <a:r>
              <a:rPr lang="it-IT" dirty="0" smtClean="0"/>
              <a:t> (Cina, India, Brasile, …), la cui crescita resterà più elevata di quella dei Paesi industrializzati.</a:t>
            </a:r>
            <a:endParaRPr lang="it-IT" dirty="0"/>
          </a:p>
        </p:txBody>
      </p:sp>
      <p:sp>
        <p:nvSpPr>
          <p:cNvPr id="4" name="Segnaposto numero diapositiva 3"/>
          <p:cNvSpPr>
            <a:spLocks noGrp="1"/>
          </p:cNvSpPr>
          <p:nvPr>
            <p:ph type="sldNum" sz="quarter" idx="12"/>
          </p:nvPr>
        </p:nvSpPr>
        <p:spPr/>
        <p:txBody>
          <a:bodyPr/>
          <a:lstStyle/>
          <a:p>
            <a:pPr>
              <a:defRPr/>
            </a:pPr>
            <a:fld id="{F6248FA1-9A76-417F-A108-50FC2B0C1E13}" type="slidenum">
              <a:rPr lang="it-IT" smtClean="0">
                <a:solidFill>
                  <a:prstClr val="black">
                    <a:tint val="75000"/>
                  </a:prstClr>
                </a:solidFill>
              </a:rPr>
              <a:pPr>
                <a:defRPr/>
              </a:pPr>
              <a:t>62</a:t>
            </a:fld>
            <a:endParaRPr lang="it-IT">
              <a:solidFill>
                <a:prstClr val="black">
                  <a:tint val="75000"/>
                </a:prstClr>
              </a:solidFill>
            </a:endParaRPr>
          </a:p>
        </p:txBody>
      </p:sp>
    </p:spTree>
    <p:extLst>
      <p:ext uri="{BB962C8B-B14F-4D97-AF65-F5344CB8AC3E}">
        <p14:creationId xmlns:p14="http://schemas.microsoft.com/office/powerpoint/2010/main" val="12532137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PROBLEMATICHE VARIE</a:t>
            </a:r>
            <a:endParaRPr lang="it-IT" dirty="0"/>
          </a:p>
        </p:txBody>
      </p:sp>
      <p:sp>
        <p:nvSpPr>
          <p:cNvPr id="3" name="Segnaposto contenuto 2"/>
          <p:cNvSpPr>
            <a:spLocks noGrp="1"/>
          </p:cNvSpPr>
          <p:nvPr>
            <p:ph idx="1"/>
          </p:nvPr>
        </p:nvSpPr>
        <p:spPr>
          <a:xfrm>
            <a:off x="457200" y="1844824"/>
            <a:ext cx="8229600" cy="4281339"/>
          </a:xfrm>
        </p:spPr>
        <p:txBody>
          <a:bodyPr/>
          <a:lstStyle/>
          <a:p>
            <a:r>
              <a:rPr lang="it-IT" sz="2800" dirty="0" smtClean="0"/>
              <a:t>Armi e conflitti in Africa</a:t>
            </a:r>
          </a:p>
          <a:p>
            <a:r>
              <a:rPr lang="it-IT" sz="2800" dirty="0" smtClean="0"/>
              <a:t>Il rischio del terrorismo: </a:t>
            </a:r>
            <a:r>
              <a:rPr lang="it-IT" sz="2800" dirty="0">
                <a:solidFill>
                  <a:prstClr val="black"/>
                </a:solidFill>
              </a:rPr>
              <a:t>AQMI, Al </a:t>
            </a:r>
            <a:r>
              <a:rPr lang="it-IT" sz="2800" dirty="0" err="1" smtClean="0">
                <a:solidFill>
                  <a:prstClr val="black"/>
                </a:solidFill>
              </a:rPr>
              <a:t>Shabaab</a:t>
            </a:r>
            <a:r>
              <a:rPr lang="it-IT" sz="2800" dirty="0" smtClean="0">
                <a:solidFill>
                  <a:prstClr val="black"/>
                </a:solidFill>
              </a:rPr>
              <a:t> (Somalia), </a:t>
            </a:r>
            <a:r>
              <a:rPr lang="it-IT" sz="2800" dirty="0" err="1">
                <a:solidFill>
                  <a:prstClr val="black"/>
                </a:solidFill>
              </a:rPr>
              <a:t>Boko</a:t>
            </a:r>
            <a:r>
              <a:rPr lang="it-IT" sz="2800" dirty="0">
                <a:solidFill>
                  <a:prstClr val="black"/>
                </a:solidFill>
              </a:rPr>
              <a:t> </a:t>
            </a:r>
            <a:r>
              <a:rPr lang="it-IT" sz="2800" dirty="0" err="1" smtClean="0">
                <a:solidFill>
                  <a:prstClr val="black"/>
                </a:solidFill>
              </a:rPr>
              <a:t>Haram</a:t>
            </a:r>
            <a:r>
              <a:rPr lang="it-IT" sz="2800" dirty="0" smtClean="0">
                <a:solidFill>
                  <a:prstClr val="black"/>
                </a:solidFill>
              </a:rPr>
              <a:t> (Nigeria), ISIS (Libia) … </a:t>
            </a:r>
            <a:endParaRPr lang="it-IT" sz="2800" dirty="0" smtClean="0"/>
          </a:p>
          <a:p>
            <a:r>
              <a:rPr lang="it-IT" sz="2800" dirty="0" smtClean="0"/>
              <a:t>Droga</a:t>
            </a:r>
          </a:p>
          <a:p>
            <a:r>
              <a:rPr lang="it-IT" sz="2800" dirty="0" smtClean="0"/>
              <a:t>Traffico rifiuti (Nigeria, Somalia, …)</a:t>
            </a:r>
          </a:p>
          <a:p>
            <a:r>
              <a:rPr lang="it-IT" sz="2800" dirty="0" smtClean="0"/>
              <a:t>Cambiamenti climatici e situazione idrica</a:t>
            </a:r>
          </a:p>
          <a:p>
            <a:r>
              <a:rPr lang="it-IT" sz="2800" dirty="0" smtClean="0"/>
              <a:t>Migrazione internazionale e migrazione interna</a:t>
            </a:r>
          </a:p>
          <a:p>
            <a:r>
              <a:rPr lang="it-IT" sz="2800" dirty="0" smtClean="0"/>
              <a:t>……..</a:t>
            </a:r>
            <a:endParaRPr lang="it-IT" sz="2800" dirty="0"/>
          </a:p>
        </p:txBody>
      </p:sp>
      <p:sp>
        <p:nvSpPr>
          <p:cNvPr id="4" name="Segnaposto numero diapositiva 3"/>
          <p:cNvSpPr>
            <a:spLocks noGrp="1"/>
          </p:cNvSpPr>
          <p:nvPr>
            <p:ph type="sldNum" sz="quarter" idx="12"/>
          </p:nvPr>
        </p:nvSpPr>
        <p:spPr/>
        <p:txBody>
          <a:bodyPr/>
          <a:lstStyle/>
          <a:p>
            <a:pPr>
              <a:defRPr/>
            </a:pPr>
            <a:fld id="{40A31E15-0664-4C2D-97DF-43E9F21C5A3C}" type="slidenum">
              <a:rPr lang="it-IT" smtClean="0">
                <a:solidFill>
                  <a:prstClr val="black">
                    <a:tint val="75000"/>
                  </a:prstClr>
                </a:solidFill>
              </a:rPr>
              <a:pPr>
                <a:defRPr/>
              </a:pPr>
              <a:t>63</a:t>
            </a:fld>
            <a:endParaRPr lang="it-IT">
              <a:solidFill>
                <a:prstClr val="black">
                  <a:tint val="75000"/>
                </a:prstClr>
              </a:solidFill>
            </a:endParaRPr>
          </a:p>
        </p:txBody>
      </p:sp>
    </p:spTree>
    <p:extLst>
      <p:ext uri="{BB962C8B-B14F-4D97-AF65-F5344CB8AC3E}">
        <p14:creationId xmlns:p14="http://schemas.microsoft.com/office/powerpoint/2010/main" val="12559686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2656"/>
            <a:ext cx="8229600" cy="648072"/>
          </a:xfrm>
        </p:spPr>
        <p:txBody>
          <a:bodyPr/>
          <a:lstStyle/>
          <a:p>
            <a:r>
              <a:rPr lang="it-IT" sz="2800" dirty="0" smtClean="0"/>
              <a:t>Migrazioni interne</a:t>
            </a:r>
            <a:endParaRPr lang="it-IT" sz="2800" dirty="0"/>
          </a:p>
        </p:txBody>
      </p:sp>
      <p:sp>
        <p:nvSpPr>
          <p:cNvPr id="4" name="Segnaposto numero diapositiva 3"/>
          <p:cNvSpPr>
            <a:spLocks noGrp="1"/>
          </p:cNvSpPr>
          <p:nvPr>
            <p:ph type="sldNum" sz="quarter" idx="12"/>
          </p:nvPr>
        </p:nvSpPr>
        <p:spPr/>
        <p:txBody>
          <a:bodyPr/>
          <a:lstStyle/>
          <a:p>
            <a:pPr>
              <a:defRPr/>
            </a:pPr>
            <a:fld id="{40A31E15-0664-4C2D-97DF-43E9F21C5A3C}" type="slidenum">
              <a:rPr lang="it-IT" smtClean="0">
                <a:solidFill>
                  <a:prstClr val="black">
                    <a:tint val="75000"/>
                  </a:prstClr>
                </a:solidFill>
              </a:rPr>
              <a:pPr>
                <a:defRPr/>
              </a:pPr>
              <a:t>64</a:t>
            </a:fld>
            <a:endParaRPr lang="it-IT">
              <a:solidFill>
                <a:prstClr val="black">
                  <a:tint val="75000"/>
                </a:prstClr>
              </a:solidFill>
            </a:endParaRPr>
          </a:p>
        </p:txBody>
      </p:sp>
      <p:pic>
        <p:nvPicPr>
          <p:cNvPr id="6" name="Segnaposto contenuto 5" descr="http://ideas4development.org/uploads/2019/12/Afrique-migration-corridors-FR.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752" y="1124744"/>
            <a:ext cx="5040560" cy="5328592"/>
          </a:xfrm>
          <a:prstGeom prst="rect">
            <a:avLst/>
          </a:prstGeom>
          <a:noFill/>
          <a:ln>
            <a:noFill/>
          </a:ln>
        </p:spPr>
      </p:pic>
    </p:spTree>
    <p:extLst>
      <p:ext uri="{BB962C8B-B14F-4D97-AF65-F5344CB8AC3E}">
        <p14:creationId xmlns:p14="http://schemas.microsoft.com/office/powerpoint/2010/main" val="25808057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a:lstStyle/>
          <a:p>
            <a:r>
              <a:rPr lang="it-IT" sz="2800" dirty="0" smtClean="0"/>
              <a:t>QUALE COOPERAZIONE CON L’AFRICA E IN AFRICA</a:t>
            </a:r>
            <a:endParaRPr lang="it-IT" sz="2800" dirty="0"/>
          </a:p>
        </p:txBody>
      </p:sp>
      <p:sp>
        <p:nvSpPr>
          <p:cNvPr id="3" name="Segnaposto contenuto 2"/>
          <p:cNvSpPr>
            <a:spLocks noGrp="1"/>
          </p:cNvSpPr>
          <p:nvPr>
            <p:ph idx="1"/>
          </p:nvPr>
        </p:nvSpPr>
        <p:spPr>
          <a:xfrm>
            <a:off x="457200" y="1052736"/>
            <a:ext cx="8229600" cy="5256584"/>
          </a:xfrm>
        </p:spPr>
        <p:txBody>
          <a:bodyPr/>
          <a:lstStyle/>
          <a:p>
            <a:pPr algn="just"/>
            <a:r>
              <a:rPr lang="it-IT" sz="2800" dirty="0" smtClean="0"/>
              <a:t>Multilaterale e Bilaterale </a:t>
            </a:r>
          </a:p>
          <a:p>
            <a:pPr algn="just"/>
            <a:r>
              <a:rPr lang="it-IT" sz="2800" dirty="0" smtClean="0"/>
              <a:t>Approccio europeo (convenzione di Lomé, accordi di partenariato, …), cinese, indiano, russo, turco, brasiliano …</a:t>
            </a:r>
          </a:p>
          <a:p>
            <a:pPr algn="just"/>
            <a:r>
              <a:rPr lang="it-IT" sz="2800" dirty="0" smtClean="0"/>
              <a:t>I gruppi economici regionali: </a:t>
            </a:r>
          </a:p>
          <a:p>
            <a:pPr lvl="1" algn="just"/>
            <a:r>
              <a:rPr lang="it-IT" sz="2400" dirty="0" smtClean="0"/>
              <a:t>CEDEAO-ECOWAS per Africa occidentale (e ruolo Nigeria);</a:t>
            </a:r>
          </a:p>
          <a:p>
            <a:pPr lvl="1" algn="just"/>
            <a:r>
              <a:rPr lang="it-IT" sz="2400" dirty="0" smtClean="0"/>
              <a:t>EAC  per Africa orientale;</a:t>
            </a:r>
          </a:p>
          <a:p>
            <a:pPr lvl="1" algn="just"/>
            <a:r>
              <a:rPr lang="it-IT" sz="2400" dirty="0" smtClean="0"/>
              <a:t>SADC per Africa meridionale (e ruolo Sudafrica); </a:t>
            </a:r>
          </a:p>
          <a:p>
            <a:pPr lvl="1" algn="just"/>
            <a:r>
              <a:rPr lang="it-IT" sz="2400" dirty="0" smtClean="0"/>
              <a:t>…</a:t>
            </a:r>
          </a:p>
          <a:p>
            <a:pPr algn="just"/>
            <a:r>
              <a:rPr lang="it-IT" sz="2800" dirty="0" smtClean="0"/>
              <a:t>Un mercato comune africano</a:t>
            </a:r>
          </a:p>
          <a:p>
            <a:pPr algn="just"/>
            <a:r>
              <a:rPr lang="it-IT" sz="2800" dirty="0" smtClean="0"/>
              <a:t>Il volontariato internazionale</a:t>
            </a:r>
            <a:endParaRPr lang="it-IT" sz="2800" dirty="0"/>
          </a:p>
        </p:txBody>
      </p:sp>
      <p:sp>
        <p:nvSpPr>
          <p:cNvPr id="4" name="Segnaposto numero diapositiva 3"/>
          <p:cNvSpPr>
            <a:spLocks noGrp="1"/>
          </p:cNvSpPr>
          <p:nvPr>
            <p:ph type="sldNum" sz="quarter" idx="12"/>
          </p:nvPr>
        </p:nvSpPr>
        <p:spPr/>
        <p:txBody>
          <a:bodyPr/>
          <a:lstStyle/>
          <a:p>
            <a:pPr>
              <a:defRPr/>
            </a:pPr>
            <a:fld id="{40A31E15-0664-4C2D-97DF-43E9F21C5A3C}" type="slidenum">
              <a:rPr lang="it-IT" smtClean="0">
                <a:solidFill>
                  <a:prstClr val="black">
                    <a:tint val="75000"/>
                  </a:prstClr>
                </a:solidFill>
              </a:rPr>
              <a:pPr>
                <a:defRPr/>
              </a:pPr>
              <a:t>65</a:t>
            </a:fld>
            <a:endParaRPr lang="it-IT">
              <a:solidFill>
                <a:prstClr val="black">
                  <a:tint val="75000"/>
                </a:prstClr>
              </a:solidFill>
            </a:endParaRPr>
          </a:p>
        </p:txBody>
      </p:sp>
    </p:spTree>
    <p:extLst>
      <p:ext uri="{BB962C8B-B14F-4D97-AF65-F5344CB8AC3E}">
        <p14:creationId xmlns:p14="http://schemas.microsoft.com/office/powerpoint/2010/main" val="13920328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a:lstStyle/>
          <a:p>
            <a:r>
              <a:rPr lang="it-IT" sz="3200" dirty="0" smtClean="0"/>
              <a:t>COOPERAZIONE CINA-AFRICA (1)</a:t>
            </a:r>
            <a:endParaRPr lang="it-IT" sz="3200" dirty="0"/>
          </a:p>
        </p:txBody>
      </p:sp>
      <p:sp>
        <p:nvSpPr>
          <p:cNvPr id="3" name="Segnaposto contenuto 2"/>
          <p:cNvSpPr>
            <a:spLocks noGrp="1"/>
          </p:cNvSpPr>
          <p:nvPr>
            <p:ph idx="1"/>
          </p:nvPr>
        </p:nvSpPr>
        <p:spPr>
          <a:xfrm>
            <a:off x="457200" y="1052736"/>
            <a:ext cx="8229600" cy="5073427"/>
          </a:xfrm>
        </p:spPr>
        <p:txBody>
          <a:bodyPr/>
          <a:lstStyle/>
          <a:p>
            <a:pPr algn="just"/>
            <a:r>
              <a:rPr lang="it-IT" sz="2800" dirty="0" smtClean="0"/>
              <a:t>L’Africa è la regione con la più rapida urbanizzazione del mondo e la Cina non si è fatta sfuggire l’occasione di approfittare di un mercato così vasto.</a:t>
            </a:r>
          </a:p>
          <a:p>
            <a:pPr algn="just"/>
            <a:r>
              <a:rPr lang="it-IT" sz="2800" dirty="0" smtClean="0"/>
              <a:t>Oggi la Cina è presente in modo massiccio in Africa: settore materie prime; costruzione di porti, strade e ferrovie; scambi commerciali; operazioni finanziarie.</a:t>
            </a:r>
          </a:p>
          <a:p>
            <a:pPr algn="just"/>
            <a:r>
              <a:rPr lang="it-IT" sz="2800" dirty="0" smtClean="0"/>
              <a:t>Nel primo semestre 2019 il volume totale di import/export Cina-Africa era di 101,86 MDI di $ (2,9% di crescita all’anno), mentre il valore totale degli investimenti e delle costruzioni cinesi si stava avvicinando a 2.000 MDI di $.</a:t>
            </a:r>
          </a:p>
        </p:txBody>
      </p:sp>
      <p:sp>
        <p:nvSpPr>
          <p:cNvPr id="4" name="Segnaposto numero diapositiva 3"/>
          <p:cNvSpPr>
            <a:spLocks noGrp="1"/>
          </p:cNvSpPr>
          <p:nvPr>
            <p:ph type="sldNum" sz="quarter" idx="12"/>
          </p:nvPr>
        </p:nvSpPr>
        <p:spPr/>
        <p:txBody>
          <a:bodyPr/>
          <a:lstStyle/>
          <a:p>
            <a:pPr>
              <a:defRPr/>
            </a:pPr>
            <a:fld id="{40A31E15-0664-4C2D-97DF-43E9F21C5A3C}" type="slidenum">
              <a:rPr lang="it-IT" smtClean="0">
                <a:solidFill>
                  <a:prstClr val="black">
                    <a:tint val="75000"/>
                  </a:prstClr>
                </a:solidFill>
              </a:rPr>
              <a:pPr>
                <a:defRPr/>
              </a:pPr>
              <a:t>66</a:t>
            </a:fld>
            <a:endParaRPr lang="it-IT">
              <a:solidFill>
                <a:prstClr val="black">
                  <a:tint val="75000"/>
                </a:prstClr>
              </a:solidFill>
            </a:endParaRPr>
          </a:p>
        </p:txBody>
      </p:sp>
    </p:spTree>
    <p:extLst>
      <p:ext uri="{BB962C8B-B14F-4D97-AF65-F5344CB8AC3E}">
        <p14:creationId xmlns:p14="http://schemas.microsoft.com/office/powerpoint/2010/main" val="14672600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a:lstStyle/>
          <a:p>
            <a:r>
              <a:rPr lang="it-IT" sz="3200" dirty="0">
                <a:solidFill>
                  <a:prstClr val="black"/>
                </a:solidFill>
              </a:rPr>
              <a:t>COOPERAZIONE CINA-AFRICA </a:t>
            </a:r>
            <a:r>
              <a:rPr lang="it-IT" sz="3200" dirty="0" smtClean="0">
                <a:solidFill>
                  <a:prstClr val="black"/>
                </a:solidFill>
              </a:rPr>
              <a:t>(2)</a:t>
            </a:r>
            <a:endParaRPr lang="it-IT" sz="3200" dirty="0"/>
          </a:p>
        </p:txBody>
      </p:sp>
      <p:sp>
        <p:nvSpPr>
          <p:cNvPr id="3" name="Segnaposto contenuto 2"/>
          <p:cNvSpPr>
            <a:spLocks noGrp="1"/>
          </p:cNvSpPr>
          <p:nvPr>
            <p:ph idx="1"/>
          </p:nvPr>
        </p:nvSpPr>
        <p:spPr>
          <a:xfrm>
            <a:off x="457200" y="1196752"/>
            <a:ext cx="8229600" cy="4929411"/>
          </a:xfrm>
        </p:spPr>
        <p:txBody>
          <a:bodyPr/>
          <a:lstStyle/>
          <a:p>
            <a:pPr lvl="0" algn="just"/>
            <a:r>
              <a:rPr lang="it-IT" sz="2400" dirty="0">
                <a:solidFill>
                  <a:prstClr val="black"/>
                </a:solidFill>
              </a:rPr>
              <a:t>L’approccio cinese in Africa è fortemente legato alla necessità di reperire materie prime (petrolio, ferro, rame, zinco, …) ed ecco che i legami principali </a:t>
            </a:r>
            <a:r>
              <a:rPr lang="it-IT" sz="2400" dirty="0" smtClean="0">
                <a:solidFill>
                  <a:prstClr val="black"/>
                </a:solidFill>
              </a:rPr>
              <a:t>sono </a:t>
            </a:r>
            <a:r>
              <a:rPr lang="it-IT" sz="2400" dirty="0">
                <a:solidFill>
                  <a:prstClr val="black"/>
                </a:solidFill>
              </a:rPr>
              <a:t>con Paesi ricchi di risorse (Nigeria, Sudafrica, RDC, Zambia, Angola, </a:t>
            </a:r>
            <a:r>
              <a:rPr lang="it-IT" sz="2400" dirty="0" smtClean="0">
                <a:solidFill>
                  <a:prstClr val="black"/>
                </a:solidFill>
              </a:rPr>
              <a:t>…).</a:t>
            </a:r>
            <a:endParaRPr lang="it-IT" sz="2400" dirty="0">
              <a:solidFill>
                <a:prstClr val="black"/>
              </a:solidFill>
            </a:endParaRPr>
          </a:p>
          <a:p>
            <a:pPr lvl="0" algn="just"/>
            <a:r>
              <a:rPr lang="it-IT" sz="2400" dirty="0">
                <a:solidFill>
                  <a:prstClr val="black"/>
                </a:solidFill>
              </a:rPr>
              <a:t>Anche altri Paesi (Etiopia, Kenya, Uganda</a:t>
            </a:r>
            <a:r>
              <a:rPr lang="it-IT" sz="2400" dirty="0" smtClean="0">
                <a:solidFill>
                  <a:prstClr val="black"/>
                </a:solidFill>
              </a:rPr>
              <a:t>, Gibuti </a:t>
            </a:r>
            <a:r>
              <a:rPr lang="it-IT" sz="2400" dirty="0">
                <a:solidFill>
                  <a:prstClr val="black"/>
                </a:solidFill>
              </a:rPr>
              <a:t>…) sono mercati interessanti per il numero di potenziali </a:t>
            </a:r>
            <a:r>
              <a:rPr lang="it-IT" sz="2400" dirty="0" smtClean="0">
                <a:solidFill>
                  <a:prstClr val="black"/>
                </a:solidFill>
              </a:rPr>
              <a:t>consumatori.</a:t>
            </a:r>
            <a:endParaRPr lang="it-IT" sz="2400" dirty="0">
              <a:solidFill>
                <a:prstClr val="black"/>
              </a:solidFill>
            </a:endParaRPr>
          </a:p>
          <a:p>
            <a:pPr lvl="0" algn="just"/>
            <a:r>
              <a:rPr lang="it-IT" sz="2400" dirty="0" smtClean="0">
                <a:solidFill>
                  <a:prstClr val="black"/>
                </a:solidFill>
              </a:rPr>
              <a:t>Qualche cifra:</a:t>
            </a:r>
          </a:p>
          <a:p>
            <a:pPr lvl="1" algn="just"/>
            <a:r>
              <a:rPr lang="it-IT" sz="2000" dirty="0" smtClean="0">
                <a:solidFill>
                  <a:prstClr val="black"/>
                </a:solidFill>
              </a:rPr>
              <a:t>3.000 </a:t>
            </a:r>
            <a:r>
              <a:rPr lang="it-IT" sz="2000" dirty="0">
                <a:solidFill>
                  <a:prstClr val="black"/>
                </a:solidFill>
              </a:rPr>
              <a:t>sono i progetti infrastrutturali finanziati dai cinesi in </a:t>
            </a:r>
            <a:r>
              <a:rPr lang="it-IT" sz="2000" dirty="0" smtClean="0">
                <a:solidFill>
                  <a:prstClr val="black"/>
                </a:solidFill>
              </a:rPr>
              <a:t>Africa; </a:t>
            </a:r>
          </a:p>
          <a:p>
            <a:pPr lvl="1" algn="just"/>
            <a:r>
              <a:rPr lang="it-IT" sz="2000" dirty="0" smtClean="0">
                <a:solidFill>
                  <a:prstClr val="black"/>
                </a:solidFill>
              </a:rPr>
              <a:t>più </a:t>
            </a:r>
            <a:r>
              <a:rPr lang="it-IT" sz="2000" dirty="0">
                <a:solidFill>
                  <a:prstClr val="black"/>
                </a:solidFill>
              </a:rPr>
              <a:t>di 200.000 i lavoratori cinesi presenti (concentrati soprattutto in Algeria, Angola, Nigeria, Zambia, Etiopia</a:t>
            </a:r>
            <a:r>
              <a:rPr lang="it-IT" sz="2000" dirty="0" smtClean="0">
                <a:solidFill>
                  <a:prstClr val="black"/>
                </a:solidFill>
              </a:rPr>
              <a:t>);  </a:t>
            </a:r>
          </a:p>
          <a:p>
            <a:pPr lvl="1" algn="just"/>
            <a:r>
              <a:rPr lang="it-IT" sz="2000" dirty="0" smtClean="0">
                <a:solidFill>
                  <a:prstClr val="black"/>
                </a:solidFill>
              </a:rPr>
              <a:t>300.000 </a:t>
            </a:r>
            <a:r>
              <a:rPr lang="it-IT" sz="2000" dirty="0">
                <a:solidFill>
                  <a:prstClr val="black"/>
                </a:solidFill>
              </a:rPr>
              <a:t>i posti di lavoro creati dai cinesi in </a:t>
            </a:r>
            <a:r>
              <a:rPr lang="it-IT" sz="2000" dirty="0" smtClean="0">
                <a:solidFill>
                  <a:prstClr val="black"/>
                </a:solidFill>
              </a:rPr>
              <a:t>Africa; </a:t>
            </a:r>
          </a:p>
          <a:p>
            <a:pPr lvl="1" algn="just"/>
            <a:r>
              <a:rPr lang="it-IT" sz="2000" dirty="0" smtClean="0">
                <a:solidFill>
                  <a:prstClr val="black"/>
                </a:solidFill>
              </a:rPr>
              <a:t>10.000 </a:t>
            </a:r>
            <a:r>
              <a:rPr lang="it-IT" sz="2000" dirty="0">
                <a:solidFill>
                  <a:prstClr val="black"/>
                </a:solidFill>
              </a:rPr>
              <a:t>sarebbero le società cinesi private presenti in Africa (di cui il 90% senza alcuna partecipazione statale</a:t>
            </a:r>
            <a:r>
              <a:rPr lang="it-IT" sz="2000" dirty="0" smtClean="0">
                <a:solidFill>
                  <a:prstClr val="black"/>
                </a:solidFill>
              </a:rPr>
              <a:t>).</a:t>
            </a:r>
            <a:endParaRPr lang="it-IT" sz="2000" dirty="0">
              <a:solidFill>
                <a:prstClr val="black"/>
              </a:solidFill>
            </a:endParaRPr>
          </a:p>
          <a:p>
            <a:endParaRPr lang="it-IT" dirty="0"/>
          </a:p>
        </p:txBody>
      </p:sp>
      <p:sp>
        <p:nvSpPr>
          <p:cNvPr id="4" name="Segnaposto numero diapositiva 3"/>
          <p:cNvSpPr>
            <a:spLocks noGrp="1"/>
          </p:cNvSpPr>
          <p:nvPr>
            <p:ph type="sldNum" sz="quarter" idx="12"/>
          </p:nvPr>
        </p:nvSpPr>
        <p:spPr/>
        <p:txBody>
          <a:bodyPr/>
          <a:lstStyle/>
          <a:p>
            <a:pPr>
              <a:defRPr/>
            </a:pPr>
            <a:fld id="{40A31E15-0664-4C2D-97DF-43E9F21C5A3C}" type="slidenum">
              <a:rPr lang="it-IT" smtClean="0">
                <a:solidFill>
                  <a:prstClr val="black">
                    <a:tint val="75000"/>
                  </a:prstClr>
                </a:solidFill>
              </a:rPr>
              <a:pPr>
                <a:defRPr/>
              </a:pPr>
              <a:t>67</a:t>
            </a:fld>
            <a:endParaRPr lang="it-IT">
              <a:solidFill>
                <a:prstClr val="black">
                  <a:tint val="75000"/>
                </a:prstClr>
              </a:solidFill>
            </a:endParaRPr>
          </a:p>
        </p:txBody>
      </p:sp>
    </p:spTree>
    <p:extLst>
      <p:ext uri="{BB962C8B-B14F-4D97-AF65-F5344CB8AC3E}">
        <p14:creationId xmlns:p14="http://schemas.microsoft.com/office/powerpoint/2010/main" val="12752087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a:lstStyle/>
          <a:p>
            <a:r>
              <a:rPr lang="it-IT" sz="3200" dirty="0">
                <a:solidFill>
                  <a:prstClr val="black"/>
                </a:solidFill>
              </a:rPr>
              <a:t>COOPERAZIONE CINA-AFRICA </a:t>
            </a:r>
            <a:r>
              <a:rPr lang="it-IT" sz="3200" dirty="0" smtClean="0">
                <a:solidFill>
                  <a:prstClr val="black"/>
                </a:solidFill>
              </a:rPr>
              <a:t>(3)</a:t>
            </a:r>
            <a:endParaRPr lang="it-IT" sz="3200" dirty="0"/>
          </a:p>
        </p:txBody>
      </p:sp>
      <p:sp>
        <p:nvSpPr>
          <p:cNvPr id="3" name="Segnaposto contenuto 2"/>
          <p:cNvSpPr>
            <a:spLocks noGrp="1"/>
          </p:cNvSpPr>
          <p:nvPr>
            <p:ph idx="1"/>
          </p:nvPr>
        </p:nvSpPr>
        <p:spPr>
          <a:xfrm>
            <a:off x="395536" y="1052736"/>
            <a:ext cx="8424936" cy="5073427"/>
          </a:xfrm>
        </p:spPr>
        <p:txBody>
          <a:bodyPr/>
          <a:lstStyle/>
          <a:p>
            <a:pPr lvl="0" algn="just"/>
            <a:r>
              <a:rPr lang="it-IT" sz="2400" dirty="0">
                <a:solidFill>
                  <a:prstClr val="black"/>
                </a:solidFill>
              </a:rPr>
              <a:t>I finanziamenti </a:t>
            </a:r>
            <a:r>
              <a:rPr lang="it-IT" sz="2400" dirty="0" smtClean="0">
                <a:solidFill>
                  <a:prstClr val="black"/>
                </a:solidFill>
              </a:rPr>
              <a:t>cinesi hanno modernizzato </a:t>
            </a:r>
            <a:r>
              <a:rPr lang="it-IT" sz="2400" dirty="0">
                <a:solidFill>
                  <a:prstClr val="black"/>
                </a:solidFill>
              </a:rPr>
              <a:t>le infrastrutture africane, </a:t>
            </a:r>
            <a:r>
              <a:rPr lang="it-IT" sz="2400" dirty="0" smtClean="0">
                <a:solidFill>
                  <a:prstClr val="black"/>
                </a:solidFill>
              </a:rPr>
              <a:t>ma causato </a:t>
            </a:r>
            <a:r>
              <a:rPr lang="it-IT" sz="2400" dirty="0">
                <a:solidFill>
                  <a:prstClr val="black"/>
                </a:solidFill>
              </a:rPr>
              <a:t>un indebitamento oggi insostenibile: negli ultimi cinque anni il debito dell’Africa è </a:t>
            </a:r>
            <a:r>
              <a:rPr lang="it-IT" sz="2400" dirty="0" smtClean="0">
                <a:solidFill>
                  <a:prstClr val="black"/>
                </a:solidFill>
              </a:rPr>
              <a:t>raddoppiato.</a:t>
            </a:r>
            <a:endParaRPr lang="it-IT" sz="2400" dirty="0">
              <a:solidFill>
                <a:prstClr val="black"/>
              </a:solidFill>
            </a:endParaRPr>
          </a:p>
          <a:p>
            <a:pPr lvl="0" algn="just"/>
            <a:r>
              <a:rPr lang="it-IT" sz="2400" dirty="0">
                <a:solidFill>
                  <a:prstClr val="black"/>
                </a:solidFill>
              </a:rPr>
              <a:t>Il Kenya ha ottenuto un prestito di 3,2 MDI di $ per costruire una linea ferroviaria che collega Nairobi a Mombasa, ma se non riuscirà a saldare il debito rischia di </a:t>
            </a:r>
            <a:r>
              <a:rPr lang="it-IT" sz="2400" dirty="0" smtClean="0">
                <a:solidFill>
                  <a:prstClr val="black"/>
                </a:solidFill>
              </a:rPr>
              <a:t>dover cedere ai cinesi </a:t>
            </a:r>
            <a:r>
              <a:rPr lang="it-IT" sz="2400" dirty="0">
                <a:solidFill>
                  <a:prstClr val="black"/>
                </a:solidFill>
              </a:rPr>
              <a:t>il porto di Mombasa, offerto a </a:t>
            </a:r>
            <a:r>
              <a:rPr lang="it-IT" sz="2400" dirty="0" smtClean="0">
                <a:solidFill>
                  <a:prstClr val="black"/>
                </a:solidFill>
              </a:rPr>
              <a:t>garanzia.</a:t>
            </a:r>
            <a:endParaRPr lang="it-IT" sz="2400" dirty="0">
              <a:solidFill>
                <a:prstClr val="black"/>
              </a:solidFill>
            </a:endParaRPr>
          </a:p>
          <a:p>
            <a:pPr lvl="0" algn="just"/>
            <a:r>
              <a:rPr lang="it-IT" sz="2400" dirty="0">
                <a:solidFill>
                  <a:prstClr val="black"/>
                </a:solidFill>
              </a:rPr>
              <a:t>Gibuti potrebbe perdere il controllo del porto (se sarà inadempiente), avendo investito la Cina 15 </a:t>
            </a:r>
            <a:r>
              <a:rPr lang="it-IT" sz="2400" dirty="0" smtClean="0">
                <a:solidFill>
                  <a:prstClr val="black"/>
                </a:solidFill>
              </a:rPr>
              <a:t>MDI di $ </a:t>
            </a:r>
            <a:r>
              <a:rPr lang="it-IT" sz="2400" dirty="0">
                <a:solidFill>
                  <a:prstClr val="black"/>
                </a:solidFill>
              </a:rPr>
              <a:t>nelle </a:t>
            </a:r>
            <a:r>
              <a:rPr lang="it-IT" sz="2400" dirty="0" smtClean="0">
                <a:solidFill>
                  <a:prstClr val="black"/>
                </a:solidFill>
              </a:rPr>
              <a:t>infrastrutture.</a:t>
            </a:r>
            <a:endParaRPr lang="it-IT" sz="2400" dirty="0">
              <a:solidFill>
                <a:prstClr val="black"/>
              </a:solidFill>
            </a:endParaRPr>
          </a:p>
          <a:p>
            <a:pPr lvl="0" algn="just"/>
            <a:r>
              <a:rPr lang="it-IT" sz="2400" dirty="0">
                <a:solidFill>
                  <a:prstClr val="black"/>
                </a:solidFill>
              </a:rPr>
              <a:t>Lo Zambia ha un debito ormai al collasso e potrebbe dover cedere alla Cina l’aeroporto di Lusaka e l’Azienda Elettrica </a:t>
            </a:r>
            <a:r>
              <a:rPr lang="it-IT" sz="2400" dirty="0" smtClean="0">
                <a:solidFill>
                  <a:prstClr val="black"/>
                </a:solidFill>
              </a:rPr>
              <a:t>Nazionale.</a:t>
            </a:r>
            <a:endParaRPr lang="it-IT" sz="2400" dirty="0">
              <a:solidFill>
                <a:prstClr val="black"/>
              </a:solidFill>
            </a:endParaRPr>
          </a:p>
          <a:p>
            <a:endParaRPr lang="it-IT" dirty="0"/>
          </a:p>
        </p:txBody>
      </p:sp>
      <p:sp>
        <p:nvSpPr>
          <p:cNvPr id="4" name="Segnaposto numero diapositiva 3"/>
          <p:cNvSpPr>
            <a:spLocks noGrp="1"/>
          </p:cNvSpPr>
          <p:nvPr>
            <p:ph type="sldNum" sz="quarter" idx="12"/>
          </p:nvPr>
        </p:nvSpPr>
        <p:spPr/>
        <p:txBody>
          <a:bodyPr/>
          <a:lstStyle/>
          <a:p>
            <a:pPr>
              <a:defRPr/>
            </a:pPr>
            <a:fld id="{40A31E15-0664-4C2D-97DF-43E9F21C5A3C}" type="slidenum">
              <a:rPr lang="it-IT" smtClean="0">
                <a:solidFill>
                  <a:prstClr val="black">
                    <a:tint val="75000"/>
                  </a:prstClr>
                </a:solidFill>
              </a:rPr>
              <a:pPr>
                <a:defRPr/>
              </a:pPr>
              <a:t>68</a:t>
            </a:fld>
            <a:endParaRPr lang="it-IT">
              <a:solidFill>
                <a:prstClr val="black">
                  <a:tint val="75000"/>
                </a:prstClr>
              </a:solidFill>
            </a:endParaRPr>
          </a:p>
        </p:txBody>
      </p:sp>
    </p:spTree>
    <p:extLst>
      <p:ext uri="{BB962C8B-B14F-4D97-AF65-F5344CB8AC3E}">
        <p14:creationId xmlns:p14="http://schemas.microsoft.com/office/powerpoint/2010/main" val="37479260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lstStyle/>
          <a:p>
            <a:r>
              <a:rPr lang="it-IT" sz="3600" dirty="0" smtClean="0"/>
              <a:t>COOPERAZIONE INDIA-AFRICA (1)</a:t>
            </a:r>
            <a:endParaRPr lang="it-IT" sz="3600" dirty="0"/>
          </a:p>
        </p:txBody>
      </p:sp>
      <p:sp>
        <p:nvSpPr>
          <p:cNvPr id="3" name="Segnaposto contenuto 2"/>
          <p:cNvSpPr>
            <a:spLocks noGrp="1"/>
          </p:cNvSpPr>
          <p:nvPr>
            <p:ph idx="1"/>
          </p:nvPr>
        </p:nvSpPr>
        <p:spPr>
          <a:xfrm>
            <a:off x="457200" y="908720"/>
            <a:ext cx="8229600" cy="5328592"/>
          </a:xfrm>
        </p:spPr>
        <p:txBody>
          <a:bodyPr/>
          <a:lstStyle/>
          <a:p>
            <a:pPr algn="just"/>
            <a:r>
              <a:rPr lang="it-IT" sz="2800" dirty="0" smtClean="0"/>
              <a:t>Se in passato i rapporti erano soprattutto con l’Africa orientale per legami storici e culturali, oggi l’India si interessa sempre più al potenziale economico dell’Africa Occidentale, come ha dimostrato il viaggio del presidente indiano del 2019 in Benin, Gambia e Guinea.</a:t>
            </a:r>
          </a:p>
          <a:p>
            <a:pPr algn="just"/>
            <a:r>
              <a:rPr lang="it-IT" sz="2800" dirty="0" smtClean="0"/>
              <a:t>Anche se gli impegni presi  sono stati molto timidi (400 ML di $ di linee di credito), non va sottovalutata la concorrenza con la Cina.</a:t>
            </a:r>
          </a:p>
          <a:p>
            <a:pPr algn="just"/>
            <a:r>
              <a:rPr lang="it-IT" sz="2800" dirty="0" smtClean="0"/>
              <a:t>Da una ventina d’anni gli scambi fra l’India e l’Africa crescono in maniera esponenziale e l’India è diventata il quinto investitore nel continente.</a:t>
            </a:r>
          </a:p>
        </p:txBody>
      </p:sp>
      <p:sp>
        <p:nvSpPr>
          <p:cNvPr id="4" name="Segnaposto numero diapositiva 3"/>
          <p:cNvSpPr>
            <a:spLocks noGrp="1"/>
          </p:cNvSpPr>
          <p:nvPr>
            <p:ph type="sldNum" sz="quarter" idx="12"/>
          </p:nvPr>
        </p:nvSpPr>
        <p:spPr/>
        <p:txBody>
          <a:bodyPr/>
          <a:lstStyle/>
          <a:p>
            <a:pPr>
              <a:defRPr/>
            </a:pPr>
            <a:fld id="{40A31E15-0664-4C2D-97DF-43E9F21C5A3C}" type="slidenum">
              <a:rPr lang="it-IT" smtClean="0">
                <a:solidFill>
                  <a:prstClr val="black">
                    <a:tint val="75000"/>
                  </a:prstClr>
                </a:solidFill>
              </a:rPr>
              <a:pPr>
                <a:defRPr/>
              </a:pPr>
              <a:t>69</a:t>
            </a:fld>
            <a:endParaRPr lang="it-IT">
              <a:solidFill>
                <a:prstClr val="black">
                  <a:tint val="75000"/>
                </a:prstClr>
              </a:solidFill>
            </a:endParaRPr>
          </a:p>
        </p:txBody>
      </p:sp>
    </p:spTree>
    <p:extLst>
      <p:ext uri="{BB962C8B-B14F-4D97-AF65-F5344CB8AC3E}">
        <p14:creationId xmlns:p14="http://schemas.microsoft.com/office/powerpoint/2010/main" val="4217880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a:xfrm>
            <a:off x="457200" y="2636838"/>
            <a:ext cx="8229600" cy="1728787"/>
          </a:xfrm>
        </p:spPr>
        <p:txBody>
          <a:bodyPr/>
          <a:lstStyle/>
          <a:p>
            <a:r>
              <a:rPr lang="it-IT" sz="6000" smtClean="0"/>
              <a:t>STORIA ANTICA</a:t>
            </a:r>
          </a:p>
        </p:txBody>
      </p:sp>
      <p:sp>
        <p:nvSpPr>
          <p:cNvPr id="4" name="Segnaposto numero diapositiva 3"/>
          <p:cNvSpPr>
            <a:spLocks noGrp="1"/>
          </p:cNvSpPr>
          <p:nvPr>
            <p:ph type="sldNum" sz="quarter" idx="12"/>
          </p:nvPr>
        </p:nvSpPr>
        <p:spPr/>
        <p:txBody>
          <a:bodyPr/>
          <a:lstStyle/>
          <a:p>
            <a:pPr>
              <a:defRPr/>
            </a:pPr>
            <a:fld id="{4AB774EC-689C-489E-8D1D-BCC974287B4E}" type="slidenum">
              <a:rPr lang="it-IT" smtClean="0">
                <a:solidFill>
                  <a:prstClr val="black">
                    <a:tint val="75000"/>
                  </a:prstClr>
                </a:solidFill>
              </a:rPr>
              <a:pPr>
                <a:defRPr/>
              </a:pPr>
              <a:t>7</a:t>
            </a:fld>
            <a:endParaRPr lang="it-IT">
              <a:solidFill>
                <a:prstClr val="black">
                  <a:tint val="75000"/>
                </a:prstClr>
              </a:solidFill>
            </a:endParaRPr>
          </a:p>
        </p:txBody>
      </p:sp>
    </p:spTree>
    <p:extLst>
      <p:ext uri="{BB962C8B-B14F-4D97-AF65-F5344CB8AC3E}">
        <p14:creationId xmlns:p14="http://schemas.microsoft.com/office/powerpoint/2010/main" val="13443985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p:spPr>
        <p:txBody>
          <a:bodyPr/>
          <a:lstStyle/>
          <a:p>
            <a:r>
              <a:rPr lang="it-IT" sz="3600" dirty="0">
                <a:solidFill>
                  <a:prstClr val="black"/>
                </a:solidFill>
              </a:rPr>
              <a:t>COOPERAZIONE INDIA-AFRICA </a:t>
            </a:r>
            <a:r>
              <a:rPr lang="it-IT" sz="3600" dirty="0" smtClean="0">
                <a:solidFill>
                  <a:prstClr val="black"/>
                </a:solidFill>
              </a:rPr>
              <a:t>(2)</a:t>
            </a:r>
            <a:endParaRPr lang="it-IT" sz="3600" dirty="0"/>
          </a:p>
        </p:txBody>
      </p:sp>
      <p:sp>
        <p:nvSpPr>
          <p:cNvPr id="3" name="Segnaposto contenuto 2"/>
          <p:cNvSpPr>
            <a:spLocks noGrp="1"/>
          </p:cNvSpPr>
          <p:nvPr>
            <p:ph idx="1"/>
          </p:nvPr>
        </p:nvSpPr>
        <p:spPr>
          <a:xfrm>
            <a:off x="457200" y="1124744"/>
            <a:ext cx="8229600" cy="5001419"/>
          </a:xfrm>
        </p:spPr>
        <p:txBody>
          <a:bodyPr/>
          <a:lstStyle/>
          <a:p>
            <a:pPr lvl="0" algn="just"/>
            <a:r>
              <a:rPr lang="it-IT" sz="2400" dirty="0" smtClean="0">
                <a:solidFill>
                  <a:prstClr val="black"/>
                </a:solidFill>
              </a:rPr>
              <a:t>Per l’india l’Africa è </a:t>
            </a:r>
            <a:r>
              <a:rPr lang="it-IT" sz="2400" dirty="0">
                <a:solidFill>
                  <a:prstClr val="black"/>
                </a:solidFill>
              </a:rPr>
              <a:t>un continente strategico per il XXI secolo ed ha già più di 3 milioni della sua diaspora sul continente (il 15% della diaspora indiana nel mondo</a:t>
            </a:r>
            <a:r>
              <a:rPr lang="it-IT" sz="2400" dirty="0" smtClean="0">
                <a:solidFill>
                  <a:prstClr val="black"/>
                </a:solidFill>
              </a:rPr>
              <a:t>).</a:t>
            </a:r>
            <a:endParaRPr lang="it-IT" sz="2400" dirty="0">
              <a:solidFill>
                <a:prstClr val="black"/>
              </a:solidFill>
            </a:endParaRPr>
          </a:p>
          <a:p>
            <a:pPr lvl="0" algn="just"/>
            <a:r>
              <a:rPr lang="it-IT" sz="2400" dirty="0">
                <a:solidFill>
                  <a:prstClr val="black"/>
                </a:solidFill>
              </a:rPr>
              <a:t>Da una ventina d’anni grandi gruppi indiani si installano in Africa, molto discretamente (attivi nel settore minerario e negli idrocarburi soprattutto), la maggior parte in Sudafrica (Tata, </a:t>
            </a:r>
            <a:r>
              <a:rPr lang="it-IT" sz="2400" dirty="0" err="1">
                <a:solidFill>
                  <a:prstClr val="black"/>
                </a:solidFill>
              </a:rPr>
              <a:t>Mittal</a:t>
            </a:r>
            <a:r>
              <a:rPr lang="it-IT" sz="2400" dirty="0">
                <a:solidFill>
                  <a:prstClr val="black"/>
                </a:solidFill>
              </a:rPr>
              <a:t>, </a:t>
            </a:r>
            <a:r>
              <a:rPr lang="it-IT" sz="2400" dirty="0" err="1">
                <a:solidFill>
                  <a:prstClr val="black"/>
                </a:solidFill>
              </a:rPr>
              <a:t>Dabur</a:t>
            </a:r>
            <a:r>
              <a:rPr lang="it-IT" sz="2400" dirty="0">
                <a:solidFill>
                  <a:prstClr val="black"/>
                </a:solidFill>
              </a:rPr>
              <a:t>, …) </a:t>
            </a:r>
            <a:r>
              <a:rPr lang="it-IT" sz="2400" dirty="0" smtClean="0">
                <a:solidFill>
                  <a:prstClr val="black"/>
                </a:solidFill>
              </a:rPr>
              <a:t>e da lì operano </a:t>
            </a:r>
            <a:r>
              <a:rPr lang="it-IT" sz="2400" dirty="0">
                <a:solidFill>
                  <a:prstClr val="black"/>
                </a:solidFill>
              </a:rPr>
              <a:t>su </a:t>
            </a:r>
            <a:r>
              <a:rPr lang="it-IT" sz="2400" dirty="0" smtClean="0">
                <a:solidFill>
                  <a:prstClr val="black"/>
                </a:solidFill>
              </a:rPr>
              <a:t>tutto </a:t>
            </a:r>
            <a:r>
              <a:rPr lang="it-IT" sz="2400" dirty="0">
                <a:solidFill>
                  <a:prstClr val="black"/>
                </a:solidFill>
              </a:rPr>
              <a:t>il </a:t>
            </a:r>
            <a:r>
              <a:rPr lang="it-IT" sz="2400" dirty="0" smtClean="0">
                <a:solidFill>
                  <a:prstClr val="black"/>
                </a:solidFill>
              </a:rPr>
              <a:t>continente.</a:t>
            </a:r>
            <a:endParaRPr lang="it-IT" sz="2400" dirty="0">
              <a:solidFill>
                <a:prstClr val="black"/>
              </a:solidFill>
            </a:endParaRPr>
          </a:p>
          <a:p>
            <a:pPr lvl="0" algn="just"/>
            <a:r>
              <a:rPr lang="it-IT" sz="2400" dirty="0">
                <a:solidFill>
                  <a:prstClr val="black"/>
                </a:solidFill>
              </a:rPr>
              <a:t>Accordi di cooperazione in telemedicina (campo nel quale l’India è un pioniere nel mondo) sono sottoscritti </a:t>
            </a:r>
            <a:r>
              <a:rPr lang="it-IT" sz="2400" dirty="0" smtClean="0">
                <a:solidFill>
                  <a:prstClr val="black"/>
                </a:solidFill>
              </a:rPr>
              <a:t>con </a:t>
            </a:r>
            <a:r>
              <a:rPr lang="it-IT" sz="2400" dirty="0">
                <a:solidFill>
                  <a:prstClr val="black"/>
                </a:solidFill>
              </a:rPr>
              <a:t>tanti Paesi, oltre a numerosi accordi di </a:t>
            </a:r>
            <a:r>
              <a:rPr lang="it-IT" sz="2400" dirty="0" smtClean="0">
                <a:solidFill>
                  <a:prstClr val="black"/>
                </a:solidFill>
              </a:rPr>
              <a:t>partenariato, </a:t>
            </a:r>
            <a:r>
              <a:rPr lang="it-IT" sz="2400" dirty="0">
                <a:solidFill>
                  <a:prstClr val="black"/>
                </a:solidFill>
              </a:rPr>
              <a:t>e pertanto </a:t>
            </a:r>
            <a:r>
              <a:rPr lang="it-IT" sz="2400" dirty="0" smtClean="0">
                <a:solidFill>
                  <a:prstClr val="black"/>
                </a:solidFill>
              </a:rPr>
              <a:t>sembra che l’Africa abbia </a:t>
            </a:r>
            <a:r>
              <a:rPr lang="it-IT" sz="2400" dirty="0">
                <a:solidFill>
                  <a:prstClr val="black"/>
                </a:solidFill>
              </a:rPr>
              <a:t>una relazione più equilibrata con l’India rispetto alla </a:t>
            </a:r>
            <a:r>
              <a:rPr lang="it-IT" sz="2400" dirty="0" smtClean="0">
                <a:solidFill>
                  <a:prstClr val="black"/>
                </a:solidFill>
              </a:rPr>
              <a:t>Cina.</a:t>
            </a:r>
            <a:endParaRPr lang="it-IT" sz="2400" dirty="0">
              <a:solidFill>
                <a:prstClr val="black"/>
              </a:solidFill>
            </a:endParaRPr>
          </a:p>
          <a:p>
            <a:endParaRPr lang="it-IT" dirty="0"/>
          </a:p>
        </p:txBody>
      </p:sp>
      <p:sp>
        <p:nvSpPr>
          <p:cNvPr id="4" name="Segnaposto numero diapositiva 3"/>
          <p:cNvSpPr>
            <a:spLocks noGrp="1"/>
          </p:cNvSpPr>
          <p:nvPr>
            <p:ph type="sldNum" sz="quarter" idx="12"/>
          </p:nvPr>
        </p:nvSpPr>
        <p:spPr/>
        <p:txBody>
          <a:bodyPr/>
          <a:lstStyle/>
          <a:p>
            <a:pPr>
              <a:defRPr/>
            </a:pPr>
            <a:fld id="{40A31E15-0664-4C2D-97DF-43E9F21C5A3C}" type="slidenum">
              <a:rPr lang="it-IT" smtClean="0">
                <a:solidFill>
                  <a:prstClr val="black">
                    <a:tint val="75000"/>
                  </a:prstClr>
                </a:solidFill>
              </a:rPr>
              <a:pPr>
                <a:defRPr/>
              </a:pPr>
              <a:t>70</a:t>
            </a:fld>
            <a:endParaRPr lang="it-IT">
              <a:solidFill>
                <a:prstClr val="black">
                  <a:tint val="75000"/>
                </a:prstClr>
              </a:solidFill>
            </a:endParaRPr>
          </a:p>
        </p:txBody>
      </p:sp>
    </p:spTree>
    <p:extLst>
      <p:ext uri="{BB962C8B-B14F-4D97-AF65-F5344CB8AC3E}">
        <p14:creationId xmlns:p14="http://schemas.microsoft.com/office/powerpoint/2010/main" val="19465419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648072"/>
          </a:xfrm>
        </p:spPr>
        <p:txBody>
          <a:bodyPr/>
          <a:lstStyle/>
          <a:p>
            <a:r>
              <a:rPr lang="it-IT" sz="3200" dirty="0" smtClean="0"/>
              <a:t>COOPERAZIONE RUSSIA AFRICA (1)</a:t>
            </a:r>
            <a:endParaRPr lang="it-IT" sz="3200" dirty="0"/>
          </a:p>
        </p:txBody>
      </p:sp>
      <p:sp>
        <p:nvSpPr>
          <p:cNvPr id="3" name="Segnaposto contenuto 2"/>
          <p:cNvSpPr>
            <a:spLocks noGrp="1"/>
          </p:cNvSpPr>
          <p:nvPr>
            <p:ph idx="1"/>
          </p:nvPr>
        </p:nvSpPr>
        <p:spPr>
          <a:xfrm>
            <a:off x="395536" y="980728"/>
            <a:ext cx="8424936" cy="5328592"/>
          </a:xfrm>
        </p:spPr>
        <p:txBody>
          <a:bodyPr/>
          <a:lstStyle/>
          <a:p>
            <a:pPr algn="just"/>
            <a:r>
              <a:rPr lang="it-IT" sz="2400" dirty="0" smtClean="0"/>
              <a:t>Il 23-24 ottobre 2019 a Sochi (sulle rive del Mar Nero) il 1° vertice Russia-Africa, presieduto da Putin e Al-</a:t>
            </a:r>
            <a:r>
              <a:rPr lang="it-IT" sz="2400" dirty="0" err="1" smtClean="0"/>
              <a:t>Sisi</a:t>
            </a:r>
            <a:r>
              <a:rPr lang="it-IT" sz="2400" dirty="0" smtClean="0"/>
              <a:t>, alla presenza di più di 40 Capi di Stato,  per rilanciare la cooperazione.</a:t>
            </a:r>
          </a:p>
          <a:p>
            <a:pPr algn="just"/>
            <a:r>
              <a:rPr lang="it-IT" sz="2400" dirty="0" smtClean="0"/>
              <a:t>I rapporti commerciali fra Russia ed Africa hanno superato i 20 MDI di $ nel 2018 (dieci volte meno di quelli con la Cina) di cui il 40% con l’Egitto, un abisso rispetto all’epoca dell’influenza della Russia su tutto il continente quando sosteneva la lotta per la decolonizzazione.</a:t>
            </a:r>
          </a:p>
          <a:p>
            <a:pPr lvl="0" algn="just"/>
            <a:r>
              <a:rPr lang="it-IT" sz="2400" dirty="0">
                <a:solidFill>
                  <a:prstClr val="black"/>
                </a:solidFill>
              </a:rPr>
              <a:t>Per lo più le relazioni Russia-Africa si basano sulla fornitura di armamenti (per i quali la Russia è il primo partner nel continente):</a:t>
            </a:r>
            <a:r>
              <a:rPr lang="it-IT" sz="2400" dirty="0">
                <a:solidFill>
                  <a:srgbClr val="202020"/>
                </a:solidFill>
              </a:rPr>
              <a:t> tra il 2014 e il 2018, la Russia ha coperto il 49% dell'import di armi in Africa settentrionale e il 28% dell'export totale di armamenti verso l'Africa sub-sahariana, secondo il SIPRI di </a:t>
            </a:r>
            <a:r>
              <a:rPr lang="it-IT" sz="2400" dirty="0" smtClean="0">
                <a:solidFill>
                  <a:srgbClr val="202020"/>
                </a:solidFill>
              </a:rPr>
              <a:t>Stoccolma.</a:t>
            </a:r>
            <a:endParaRPr lang="it-IT" sz="2400" dirty="0">
              <a:solidFill>
                <a:srgbClr val="202020"/>
              </a:solidFill>
            </a:endParaRPr>
          </a:p>
          <a:p>
            <a:endParaRPr lang="it-IT" dirty="0"/>
          </a:p>
        </p:txBody>
      </p:sp>
      <p:sp>
        <p:nvSpPr>
          <p:cNvPr id="4" name="Segnaposto numero diapositiva 3"/>
          <p:cNvSpPr>
            <a:spLocks noGrp="1"/>
          </p:cNvSpPr>
          <p:nvPr>
            <p:ph type="sldNum" sz="quarter" idx="12"/>
          </p:nvPr>
        </p:nvSpPr>
        <p:spPr/>
        <p:txBody>
          <a:bodyPr/>
          <a:lstStyle/>
          <a:p>
            <a:pPr>
              <a:defRPr/>
            </a:pPr>
            <a:fld id="{40A31E15-0664-4C2D-97DF-43E9F21C5A3C}" type="slidenum">
              <a:rPr lang="it-IT" smtClean="0">
                <a:solidFill>
                  <a:prstClr val="black">
                    <a:tint val="75000"/>
                  </a:prstClr>
                </a:solidFill>
              </a:rPr>
              <a:pPr>
                <a:defRPr/>
              </a:pPr>
              <a:t>71</a:t>
            </a:fld>
            <a:endParaRPr lang="it-IT">
              <a:solidFill>
                <a:prstClr val="black">
                  <a:tint val="75000"/>
                </a:prstClr>
              </a:solidFill>
            </a:endParaRPr>
          </a:p>
        </p:txBody>
      </p:sp>
    </p:spTree>
    <p:extLst>
      <p:ext uri="{BB962C8B-B14F-4D97-AF65-F5344CB8AC3E}">
        <p14:creationId xmlns:p14="http://schemas.microsoft.com/office/powerpoint/2010/main" val="36957442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778098"/>
          </a:xfrm>
        </p:spPr>
        <p:txBody>
          <a:bodyPr/>
          <a:lstStyle/>
          <a:p>
            <a:r>
              <a:rPr lang="it-IT" sz="3600" dirty="0">
                <a:solidFill>
                  <a:prstClr val="black"/>
                </a:solidFill>
              </a:rPr>
              <a:t>COOPERAZIONE RUSSIA AFRICA </a:t>
            </a:r>
            <a:r>
              <a:rPr lang="it-IT" sz="3600" dirty="0" smtClean="0">
                <a:solidFill>
                  <a:prstClr val="black"/>
                </a:solidFill>
              </a:rPr>
              <a:t>(2)</a:t>
            </a:r>
            <a:endParaRPr lang="it-IT" sz="3600" dirty="0"/>
          </a:p>
        </p:txBody>
      </p:sp>
      <p:sp>
        <p:nvSpPr>
          <p:cNvPr id="3" name="Segnaposto contenuto 2"/>
          <p:cNvSpPr>
            <a:spLocks noGrp="1"/>
          </p:cNvSpPr>
          <p:nvPr>
            <p:ph idx="1"/>
          </p:nvPr>
        </p:nvSpPr>
        <p:spPr>
          <a:xfrm>
            <a:off x="457200" y="1268760"/>
            <a:ext cx="8229600" cy="4857403"/>
          </a:xfrm>
        </p:spPr>
        <p:txBody>
          <a:bodyPr/>
          <a:lstStyle/>
          <a:p>
            <a:pPr lvl="0" algn="just"/>
            <a:r>
              <a:rPr lang="it-IT" sz="2800" dirty="0" smtClean="0">
                <a:solidFill>
                  <a:srgbClr val="202020"/>
                </a:solidFill>
              </a:rPr>
              <a:t>Oggi </a:t>
            </a:r>
            <a:r>
              <a:rPr lang="it-IT" sz="2800" dirty="0">
                <a:solidFill>
                  <a:srgbClr val="202020"/>
                </a:solidFill>
              </a:rPr>
              <a:t>la Russia vuole concentrare i propri sforzi non più solo sulle armi ma su energia nucleare ed idrocarburi, oltre che su minerali come il manganese ed il cromo di </a:t>
            </a:r>
            <a:r>
              <a:rPr lang="it-IT" sz="2800" dirty="0" smtClean="0">
                <a:solidFill>
                  <a:srgbClr val="202020"/>
                </a:solidFill>
              </a:rPr>
              <a:t>cui </a:t>
            </a:r>
            <a:r>
              <a:rPr lang="it-IT" sz="2800" dirty="0">
                <a:solidFill>
                  <a:srgbClr val="202020"/>
                </a:solidFill>
              </a:rPr>
              <a:t>ha enorme </a:t>
            </a:r>
            <a:r>
              <a:rPr lang="it-IT" sz="2800" dirty="0" smtClean="0">
                <a:solidFill>
                  <a:srgbClr val="202020"/>
                </a:solidFill>
              </a:rPr>
              <a:t>bisogno.</a:t>
            </a:r>
            <a:endParaRPr lang="it-IT" sz="2800" dirty="0">
              <a:solidFill>
                <a:prstClr val="black"/>
              </a:solidFill>
            </a:endParaRPr>
          </a:p>
          <a:p>
            <a:pPr lvl="0" algn="just"/>
            <a:r>
              <a:rPr lang="it-IT" sz="2800" dirty="0">
                <a:solidFill>
                  <a:prstClr val="black"/>
                </a:solidFill>
              </a:rPr>
              <a:t>Negli ultimi anni la Russia ha stretto accordi militari con diversi Paesi africani e sarebbero migliaia i mercenari russi che operano nel continente </a:t>
            </a:r>
            <a:r>
              <a:rPr lang="it-IT" sz="2800" dirty="0" smtClean="0">
                <a:solidFill>
                  <a:prstClr val="black"/>
                </a:solidFill>
              </a:rPr>
              <a:t>(in Libia </a:t>
            </a:r>
            <a:r>
              <a:rPr lang="it-IT" sz="2800" dirty="0">
                <a:solidFill>
                  <a:prstClr val="black"/>
                </a:solidFill>
              </a:rPr>
              <a:t>a </a:t>
            </a:r>
            <a:r>
              <a:rPr lang="it-IT" sz="2800" dirty="0" smtClean="0">
                <a:solidFill>
                  <a:prstClr val="black"/>
                </a:solidFill>
              </a:rPr>
              <a:t>sostegno del generale </a:t>
            </a:r>
            <a:r>
              <a:rPr lang="it-IT" sz="2800" dirty="0" err="1">
                <a:solidFill>
                  <a:prstClr val="black"/>
                </a:solidFill>
              </a:rPr>
              <a:t>Haftar</a:t>
            </a:r>
            <a:r>
              <a:rPr lang="it-IT" sz="2800" dirty="0">
                <a:solidFill>
                  <a:prstClr val="black"/>
                </a:solidFill>
              </a:rPr>
              <a:t>, </a:t>
            </a:r>
            <a:r>
              <a:rPr lang="it-IT" sz="2800" dirty="0" smtClean="0">
                <a:solidFill>
                  <a:prstClr val="black"/>
                </a:solidFill>
              </a:rPr>
              <a:t>in Mozambico </a:t>
            </a:r>
            <a:r>
              <a:rPr lang="it-IT" sz="2800" dirty="0">
                <a:solidFill>
                  <a:prstClr val="black"/>
                </a:solidFill>
              </a:rPr>
              <a:t>per contrastare i jihadisti, </a:t>
            </a:r>
            <a:r>
              <a:rPr lang="it-IT" sz="2800" dirty="0" smtClean="0">
                <a:solidFill>
                  <a:prstClr val="black"/>
                </a:solidFill>
              </a:rPr>
              <a:t>in Repubblica </a:t>
            </a:r>
            <a:r>
              <a:rPr lang="it-IT" sz="2800" dirty="0">
                <a:solidFill>
                  <a:prstClr val="black"/>
                </a:solidFill>
              </a:rPr>
              <a:t>Centrafricana, </a:t>
            </a:r>
            <a:r>
              <a:rPr lang="it-IT" sz="2800" dirty="0" smtClean="0">
                <a:solidFill>
                  <a:prstClr val="black"/>
                </a:solidFill>
              </a:rPr>
              <a:t>…) (</a:t>
            </a:r>
            <a:r>
              <a:rPr lang="it-IT" sz="2800" dirty="0">
                <a:solidFill>
                  <a:prstClr val="black"/>
                </a:solidFill>
              </a:rPr>
              <a:t>Gruppo Wagner</a:t>
            </a:r>
            <a:r>
              <a:rPr lang="it-IT" sz="2800" dirty="0" smtClean="0">
                <a:solidFill>
                  <a:prstClr val="black"/>
                </a:solidFill>
              </a:rPr>
              <a:t>).</a:t>
            </a:r>
            <a:endParaRPr lang="it-IT" sz="2800" dirty="0">
              <a:solidFill>
                <a:prstClr val="black"/>
              </a:solidFill>
            </a:endParaRPr>
          </a:p>
          <a:p>
            <a:pPr marL="0" indent="0">
              <a:buNone/>
            </a:pPr>
            <a:endParaRPr lang="it-IT" dirty="0"/>
          </a:p>
        </p:txBody>
      </p:sp>
      <p:sp>
        <p:nvSpPr>
          <p:cNvPr id="4" name="Segnaposto numero diapositiva 3"/>
          <p:cNvSpPr>
            <a:spLocks noGrp="1"/>
          </p:cNvSpPr>
          <p:nvPr>
            <p:ph type="sldNum" sz="quarter" idx="12"/>
          </p:nvPr>
        </p:nvSpPr>
        <p:spPr/>
        <p:txBody>
          <a:bodyPr/>
          <a:lstStyle/>
          <a:p>
            <a:pPr>
              <a:defRPr/>
            </a:pPr>
            <a:fld id="{40A31E15-0664-4C2D-97DF-43E9F21C5A3C}" type="slidenum">
              <a:rPr lang="it-IT" smtClean="0">
                <a:solidFill>
                  <a:prstClr val="black">
                    <a:tint val="75000"/>
                  </a:prstClr>
                </a:solidFill>
              </a:rPr>
              <a:pPr>
                <a:defRPr/>
              </a:pPr>
              <a:t>72</a:t>
            </a:fld>
            <a:endParaRPr lang="it-IT">
              <a:solidFill>
                <a:prstClr val="black">
                  <a:tint val="75000"/>
                </a:prstClr>
              </a:solidFill>
            </a:endParaRPr>
          </a:p>
        </p:txBody>
      </p:sp>
    </p:spTree>
    <p:extLst>
      <p:ext uri="{BB962C8B-B14F-4D97-AF65-F5344CB8AC3E}">
        <p14:creationId xmlns:p14="http://schemas.microsoft.com/office/powerpoint/2010/main" val="10134850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57200" y="476672"/>
            <a:ext cx="8229600" cy="504056"/>
          </a:xfrm>
        </p:spPr>
        <p:txBody>
          <a:bodyPr/>
          <a:lstStyle/>
          <a:p>
            <a:r>
              <a:rPr lang="it-IT" sz="3200" dirty="0" smtClean="0"/>
              <a:t>VERTICE DI SOCHI 23-24 OTTOBRE 2019 </a:t>
            </a:r>
            <a:endParaRPr lang="it-IT" sz="3200" dirty="0"/>
          </a:p>
        </p:txBody>
      </p:sp>
      <p:pic>
        <p:nvPicPr>
          <p:cNvPr id="1026" name="Picture 2" descr="C:\Users\Gabri\Desktop\imgres.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0122" y="1628800"/>
            <a:ext cx="8124326" cy="4436310"/>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numero diapositiva 3"/>
          <p:cNvSpPr>
            <a:spLocks noGrp="1"/>
          </p:cNvSpPr>
          <p:nvPr>
            <p:ph type="sldNum" sz="quarter" idx="12"/>
          </p:nvPr>
        </p:nvSpPr>
        <p:spPr/>
        <p:txBody>
          <a:bodyPr/>
          <a:lstStyle/>
          <a:p>
            <a:pPr>
              <a:defRPr/>
            </a:pPr>
            <a:fld id="{40A31E15-0664-4C2D-97DF-43E9F21C5A3C}" type="slidenum">
              <a:rPr lang="it-IT" smtClean="0">
                <a:solidFill>
                  <a:prstClr val="black">
                    <a:tint val="75000"/>
                  </a:prstClr>
                </a:solidFill>
              </a:rPr>
              <a:pPr>
                <a:defRPr/>
              </a:pPr>
              <a:t>73</a:t>
            </a:fld>
            <a:endParaRPr lang="it-IT">
              <a:solidFill>
                <a:prstClr val="black">
                  <a:tint val="75000"/>
                </a:prstClr>
              </a:solidFill>
            </a:endParaRPr>
          </a:p>
        </p:txBody>
      </p:sp>
    </p:spTree>
    <p:extLst>
      <p:ext uri="{BB962C8B-B14F-4D97-AF65-F5344CB8AC3E}">
        <p14:creationId xmlns:p14="http://schemas.microsoft.com/office/powerpoint/2010/main" val="35406847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lstStyle/>
          <a:p>
            <a:r>
              <a:rPr lang="it-IT" sz="3200" dirty="0" smtClean="0"/>
              <a:t>COOPERAZIONE TURCHIA – AFRICA (1)</a:t>
            </a:r>
            <a:endParaRPr lang="it-IT" sz="3200" dirty="0"/>
          </a:p>
        </p:txBody>
      </p:sp>
      <p:sp>
        <p:nvSpPr>
          <p:cNvPr id="3" name="Segnaposto contenuto 2"/>
          <p:cNvSpPr>
            <a:spLocks noGrp="1"/>
          </p:cNvSpPr>
          <p:nvPr>
            <p:ph idx="1"/>
          </p:nvPr>
        </p:nvSpPr>
        <p:spPr>
          <a:xfrm>
            <a:off x="457200" y="1268760"/>
            <a:ext cx="8229600" cy="4857403"/>
          </a:xfrm>
        </p:spPr>
        <p:txBody>
          <a:bodyPr/>
          <a:lstStyle/>
          <a:p>
            <a:pPr algn="just"/>
            <a:r>
              <a:rPr lang="it-IT" sz="2400" dirty="0" smtClean="0"/>
              <a:t>La visita di </a:t>
            </a:r>
            <a:r>
              <a:rPr lang="it-IT" sz="2400" dirty="0" err="1" smtClean="0"/>
              <a:t>Erdogan</a:t>
            </a:r>
            <a:r>
              <a:rPr lang="it-IT" sz="2400" dirty="0" smtClean="0"/>
              <a:t> in Africa Occidentale (Algeria, Mauritania, Senegal e Mali) in marzo-aprile 2018 ha evidenziato l’interesse di Ankara nel Continente e come il suo protagonismo negli affari africani stia crescendo.</a:t>
            </a:r>
          </a:p>
          <a:p>
            <a:pPr algn="just"/>
            <a:r>
              <a:rPr lang="it-IT" sz="2400" dirty="0" smtClean="0"/>
              <a:t>Rispetto all’Occidente, la Turchia viene percepita in Africa come un attore più fresco e più giovane, </a:t>
            </a:r>
            <a:r>
              <a:rPr lang="it-IT" sz="2400" dirty="0"/>
              <a:t>g</a:t>
            </a:r>
            <a:r>
              <a:rPr lang="it-IT" sz="2400" dirty="0" smtClean="0"/>
              <a:t>razie ai principi delle sue iniziative: dimensione umanitaria e promozione di uno sviluppo endogeno, aiuti economici non condizionati, tutela della proprietà africana e attenzione alla realtà locale.</a:t>
            </a:r>
          </a:p>
          <a:p>
            <a:pPr algn="just"/>
            <a:r>
              <a:rPr lang="it-IT" sz="2400" dirty="0" smtClean="0"/>
              <a:t>Se nel 2003 c’era stato un primo viaggio storico del Presidente turco in Africa, nel 2008 la Turchia è diventata ufficialmente partner strategico dell’Unione Africana.</a:t>
            </a:r>
          </a:p>
        </p:txBody>
      </p:sp>
      <p:sp>
        <p:nvSpPr>
          <p:cNvPr id="4" name="Segnaposto numero diapositiva 3"/>
          <p:cNvSpPr>
            <a:spLocks noGrp="1"/>
          </p:cNvSpPr>
          <p:nvPr>
            <p:ph type="sldNum" sz="quarter" idx="12"/>
          </p:nvPr>
        </p:nvSpPr>
        <p:spPr/>
        <p:txBody>
          <a:bodyPr/>
          <a:lstStyle/>
          <a:p>
            <a:pPr>
              <a:defRPr/>
            </a:pPr>
            <a:fld id="{40A31E15-0664-4C2D-97DF-43E9F21C5A3C}" type="slidenum">
              <a:rPr lang="it-IT" smtClean="0">
                <a:solidFill>
                  <a:prstClr val="black">
                    <a:tint val="75000"/>
                  </a:prstClr>
                </a:solidFill>
              </a:rPr>
              <a:pPr>
                <a:defRPr/>
              </a:pPr>
              <a:t>74</a:t>
            </a:fld>
            <a:endParaRPr lang="it-IT">
              <a:solidFill>
                <a:prstClr val="black">
                  <a:tint val="75000"/>
                </a:prstClr>
              </a:solidFill>
            </a:endParaRPr>
          </a:p>
        </p:txBody>
      </p:sp>
    </p:spTree>
    <p:extLst>
      <p:ext uri="{BB962C8B-B14F-4D97-AF65-F5344CB8AC3E}">
        <p14:creationId xmlns:p14="http://schemas.microsoft.com/office/powerpoint/2010/main" val="13189397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lstStyle/>
          <a:p>
            <a:r>
              <a:rPr lang="it-IT" sz="3200" dirty="0">
                <a:solidFill>
                  <a:prstClr val="black"/>
                </a:solidFill>
              </a:rPr>
              <a:t>COOPERAZIONE TURCHIA – AFRICA </a:t>
            </a:r>
            <a:r>
              <a:rPr lang="it-IT" sz="3200" dirty="0" smtClean="0">
                <a:solidFill>
                  <a:prstClr val="black"/>
                </a:solidFill>
              </a:rPr>
              <a:t>(2)</a:t>
            </a:r>
            <a:endParaRPr lang="it-IT" sz="3200" dirty="0"/>
          </a:p>
        </p:txBody>
      </p:sp>
      <p:sp>
        <p:nvSpPr>
          <p:cNvPr id="3" name="Segnaposto contenuto 2"/>
          <p:cNvSpPr>
            <a:spLocks noGrp="1"/>
          </p:cNvSpPr>
          <p:nvPr>
            <p:ph idx="1"/>
          </p:nvPr>
        </p:nvSpPr>
        <p:spPr>
          <a:xfrm>
            <a:off x="323528" y="980728"/>
            <a:ext cx="8363272" cy="5328592"/>
          </a:xfrm>
        </p:spPr>
        <p:txBody>
          <a:bodyPr/>
          <a:lstStyle/>
          <a:p>
            <a:pPr lvl="0" algn="just"/>
            <a:r>
              <a:rPr lang="it-IT" sz="2400" dirty="0">
                <a:solidFill>
                  <a:prstClr val="black"/>
                </a:solidFill>
              </a:rPr>
              <a:t>L</a:t>
            </a:r>
            <a:r>
              <a:rPr lang="it-IT" sz="2400" dirty="0" smtClean="0">
                <a:solidFill>
                  <a:prstClr val="black"/>
                </a:solidFill>
              </a:rPr>
              <a:t>a Turchia è interessata ad </a:t>
            </a:r>
            <a:r>
              <a:rPr lang="it-IT" sz="2400" dirty="0">
                <a:solidFill>
                  <a:prstClr val="black"/>
                </a:solidFill>
              </a:rPr>
              <a:t>aspetti prettamente </a:t>
            </a:r>
            <a:r>
              <a:rPr lang="it-IT" sz="2400" dirty="0" smtClean="0">
                <a:solidFill>
                  <a:prstClr val="black"/>
                </a:solidFill>
              </a:rPr>
              <a:t>politici, anche se il </a:t>
            </a:r>
            <a:r>
              <a:rPr lang="it-IT" sz="2400" dirty="0">
                <a:solidFill>
                  <a:prstClr val="black"/>
                </a:solidFill>
              </a:rPr>
              <a:t>fattore economico sembrerebbe il principale, in modo particolare nell’Africa </a:t>
            </a:r>
            <a:r>
              <a:rPr lang="it-IT" sz="2400" dirty="0" smtClean="0">
                <a:solidFill>
                  <a:prstClr val="black"/>
                </a:solidFill>
              </a:rPr>
              <a:t>Occidentale.</a:t>
            </a:r>
            <a:endParaRPr lang="it-IT" sz="2400" dirty="0">
              <a:solidFill>
                <a:prstClr val="black"/>
              </a:solidFill>
            </a:endParaRPr>
          </a:p>
          <a:p>
            <a:pPr lvl="0" algn="just"/>
            <a:r>
              <a:rPr lang="it-IT" sz="2400" dirty="0">
                <a:solidFill>
                  <a:prstClr val="black"/>
                </a:solidFill>
              </a:rPr>
              <a:t>La Turchia </a:t>
            </a:r>
            <a:r>
              <a:rPr lang="it-IT" sz="2400" dirty="0" smtClean="0">
                <a:solidFill>
                  <a:prstClr val="black"/>
                </a:solidFill>
              </a:rPr>
              <a:t>ambisce ovviamente </a:t>
            </a:r>
            <a:r>
              <a:rPr lang="it-IT" sz="2400" dirty="0">
                <a:solidFill>
                  <a:prstClr val="black"/>
                </a:solidFill>
              </a:rPr>
              <a:t>ad incrementare le proprie esportazioni (una politica non dissimile </a:t>
            </a:r>
            <a:r>
              <a:rPr lang="it-IT" sz="2400" dirty="0" smtClean="0">
                <a:solidFill>
                  <a:prstClr val="black"/>
                </a:solidFill>
              </a:rPr>
              <a:t>da </a:t>
            </a:r>
            <a:r>
              <a:rPr lang="it-IT" sz="2400" dirty="0">
                <a:solidFill>
                  <a:prstClr val="black"/>
                </a:solidFill>
              </a:rPr>
              <a:t>quella cinese in Africa), </a:t>
            </a:r>
            <a:r>
              <a:rPr lang="it-IT" sz="2400" dirty="0" smtClean="0">
                <a:solidFill>
                  <a:prstClr val="black"/>
                </a:solidFill>
              </a:rPr>
              <a:t>ma anche importanti </a:t>
            </a:r>
            <a:r>
              <a:rPr lang="it-IT" sz="2400" dirty="0">
                <a:solidFill>
                  <a:prstClr val="black"/>
                </a:solidFill>
              </a:rPr>
              <a:t>intese sono state raggiunte nel settore culturale, agricolo ed energetico, oltre che </a:t>
            </a:r>
            <a:r>
              <a:rPr lang="it-IT" sz="2400" dirty="0" smtClean="0">
                <a:solidFill>
                  <a:prstClr val="black"/>
                </a:solidFill>
              </a:rPr>
              <a:t>militare.</a:t>
            </a:r>
            <a:endParaRPr lang="it-IT" sz="2400" dirty="0">
              <a:solidFill>
                <a:prstClr val="black"/>
              </a:solidFill>
            </a:endParaRPr>
          </a:p>
          <a:p>
            <a:pPr lvl="0" algn="just"/>
            <a:r>
              <a:rPr lang="it-IT" sz="2400" dirty="0">
                <a:solidFill>
                  <a:prstClr val="black"/>
                </a:solidFill>
              </a:rPr>
              <a:t>Che la Difesa sia al centro degli affari è </a:t>
            </a:r>
            <a:r>
              <a:rPr lang="it-IT" sz="2400" dirty="0" smtClean="0">
                <a:solidFill>
                  <a:prstClr val="black"/>
                </a:solidFill>
              </a:rPr>
              <a:t>evidente: </a:t>
            </a:r>
            <a:r>
              <a:rPr lang="it-IT" sz="2400" dirty="0">
                <a:solidFill>
                  <a:prstClr val="black"/>
                </a:solidFill>
              </a:rPr>
              <a:t>nel Corno d’Africa ed in Somalia si sta giocando una guerra di influenza fra Monarchie del Golfo, Iran e </a:t>
            </a:r>
            <a:r>
              <a:rPr lang="it-IT" sz="2400" dirty="0" smtClean="0">
                <a:solidFill>
                  <a:prstClr val="black"/>
                </a:solidFill>
              </a:rPr>
              <a:t>Turchia.</a:t>
            </a:r>
          </a:p>
          <a:p>
            <a:pPr lvl="0" algn="just"/>
            <a:r>
              <a:rPr lang="it-IT" sz="2400" dirty="0">
                <a:solidFill>
                  <a:prstClr val="black"/>
                </a:solidFill>
              </a:rPr>
              <a:t>Fin dal 2005 la Turchia ha avuto un importante ruolo nella ripresa economica e sociale della Somalia (ricostruzione porto ed aeroporto di Mogadiscio, illuminazione ed asfaltatura strade della capitale, </a:t>
            </a:r>
            <a:r>
              <a:rPr lang="it-IT" sz="2400" dirty="0" smtClean="0">
                <a:solidFill>
                  <a:prstClr val="black"/>
                </a:solidFill>
              </a:rPr>
              <a:t>…).</a:t>
            </a:r>
            <a:endParaRPr lang="it-IT" sz="2400" dirty="0">
              <a:solidFill>
                <a:prstClr val="black"/>
              </a:solidFill>
            </a:endParaRPr>
          </a:p>
          <a:p>
            <a:pPr lvl="0" algn="just"/>
            <a:endParaRPr lang="it-IT" sz="2400" dirty="0">
              <a:solidFill>
                <a:prstClr val="black"/>
              </a:solidFill>
            </a:endParaRPr>
          </a:p>
          <a:p>
            <a:endParaRPr lang="it-IT" dirty="0"/>
          </a:p>
        </p:txBody>
      </p:sp>
      <p:sp>
        <p:nvSpPr>
          <p:cNvPr id="4" name="Segnaposto numero diapositiva 3"/>
          <p:cNvSpPr>
            <a:spLocks noGrp="1"/>
          </p:cNvSpPr>
          <p:nvPr>
            <p:ph type="sldNum" sz="quarter" idx="12"/>
          </p:nvPr>
        </p:nvSpPr>
        <p:spPr/>
        <p:txBody>
          <a:bodyPr/>
          <a:lstStyle/>
          <a:p>
            <a:pPr>
              <a:defRPr/>
            </a:pPr>
            <a:fld id="{40A31E15-0664-4C2D-97DF-43E9F21C5A3C}" type="slidenum">
              <a:rPr lang="it-IT" smtClean="0">
                <a:solidFill>
                  <a:prstClr val="black">
                    <a:tint val="75000"/>
                  </a:prstClr>
                </a:solidFill>
              </a:rPr>
              <a:pPr>
                <a:defRPr/>
              </a:pPr>
              <a:t>75</a:t>
            </a:fld>
            <a:endParaRPr lang="it-IT">
              <a:solidFill>
                <a:prstClr val="black">
                  <a:tint val="75000"/>
                </a:prstClr>
              </a:solidFill>
            </a:endParaRPr>
          </a:p>
        </p:txBody>
      </p:sp>
    </p:spTree>
    <p:extLst>
      <p:ext uri="{BB962C8B-B14F-4D97-AF65-F5344CB8AC3E}">
        <p14:creationId xmlns:p14="http://schemas.microsoft.com/office/powerpoint/2010/main" val="69809105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lstStyle/>
          <a:p>
            <a:r>
              <a:rPr lang="it-IT" sz="3200" dirty="0">
                <a:solidFill>
                  <a:prstClr val="black"/>
                </a:solidFill>
              </a:rPr>
              <a:t>COOPERAZIONE TURCHIA – AFRICA </a:t>
            </a:r>
            <a:r>
              <a:rPr lang="it-IT" sz="3200" dirty="0" smtClean="0">
                <a:solidFill>
                  <a:prstClr val="black"/>
                </a:solidFill>
              </a:rPr>
              <a:t>(3)</a:t>
            </a:r>
            <a:endParaRPr lang="it-IT" sz="3200" dirty="0"/>
          </a:p>
        </p:txBody>
      </p:sp>
      <p:sp>
        <p:nvSpPr>
          <p:cNvPr id="3" name="Segnaposto contenuto 2"/>
          <p:cNvSpPr>
            <a:spLocks noGrp="1"/>
          </p:cNvSpPr>
          <p:nvPr>
            <p:ph idx="1"/>
          </p:nvPr>
        </p:nvSpPr>
        <p:spPr>
          <a:xfrm>
            <a:off x="457200" y="1052736"/>
            <a:ext cx="8229600" cy="5073427"/>
          </a:xfrm>
        </p:spPr>
        <p:txBody>
          <a:bodyPr/>
          <a:lstStyle/>
          <a:p>
            <a:pPr lvl="0" algn="just"/>
            <a:r>
              <a:rPr lang="it-IT" sz="2400" dirty="0" smtClean="0">
                <a:solidFill>
                  <a:prstClr val="black"/>
                </a:solidFill>
              </a:rPr>
              <a:t>La </a:t>
            </a:r>
            <a:r>
              <a:rPr lang="it-IT" sz="2400" dirty="0">
                <a:solidFill>
                  <a:prstClr val="black"/>
                </a:solidFill>
              </a:rPr>
              <a:t>Somalia è diventata il più grande destinatario internazionale dell’aiuto turco ed anche una sorta di satellite </a:t>
            </a:r>
            <a:r>
              <a:rPr lang="it-IT" sz="2400" dirty="0" smtClean="0">
                <a:solidFill>
                  <a:prstClr val="black"/>
                </a:solidFill>
              </a:rPr>
              <a:t>militare.</a:t>
            </a:r>
            <a:endParaRPr lang="it-IT" sz="2400" dirty="0">
              <a:solidFill>
                <a:prstClr val="black"/>
              </a:solidFill>
            </a:endParaRPr>
          </a:p>
          <a:p>
            <a:pPr lvl="0" algn="just"/>
            <a:r>
              <a:rPr lang="it-IT" sz="2400" dirty="0">
                <a:solidFill>
                  <a:prstClr val="black"/>
                </a:solidFill>
              </a:rPr>
              <a:t>Non da ultimo la Turchia ha bisogno della benevolenza dei Paesi africani (ed a tal fine ricorre ai suoi legami culturali e </a:t>
            </a:r>
            <a:r>
              <a:rPr lang="it-IT" sz="2400" dirty="0" smtClean="0">
                <a:solidFill>
                  <a:prstClr val="black"/>
                </a:solidFill>
              </a:rPr>
              <a:t>religiosi, </a:t>
            </a:r>
            <a:r>
              <a:rPr lang="it-IT" sz="2400" dirty="0">
                <a:solidFill>
                  <a:prstClr val="black"/>
                </a:solidFill>
              </a:rPr>
              <a:t>soprattutto con le regioni africane a maggioranza islamica) per accrescere la sua influenza nelle organizzazioni </a:t>
            </a:r>
            <a:r>
              <a:rPr lang="it-IT" sz="2400" dirty="0" smtClean="0">
                <a:solidFill>
                  <a:prstClr val="black"/>
                </a:solidFill>
              </a:rPr>
              <a:t>internazionali.</a:t>
            </a:r>
            <a:endParaRPr lang="it-IT" sz="2400" dirty="0">
              <a:solidFill>
                <a:prstClr val="black"/>
              </a:solidFill>
            </a:endParaRPr>
          </a:p>
          <a:p>
            <a:pPr lvl="0" algn="just"/>
            <a:r>
              <a:rPr lang="it-IT" sz="2400" dirty="0">
                <a:solidFill>
                  <a:prstClr val="black"/>
                </a:solidFill>
              </a:rPr>
              <a:t>Nella sua strategia in </a:t>
            </a:r>
            <a:r>
              <a:rPr lang="it-IT" sz="2400" dirty="0" smtClean="0">
                <a:solidFill>
                  <a:prstClr val="black"/>
                </a:solidFill>
              </a:rPr>
              <a:t>Africa, </a:t>
            </a:r>
            <a:r>
              <a:rPr lang="it-IT" sz="2400" dirty="0">
                <a:solidFill>
                  <a:prstClr val="black"/>
                </a:solidFill>
              </a:rPr>
              <a:t>la Turchia si trova in competizione con Cina ed India per </a:t>
            </a:r>
            <a:r>
              <a:rPr lang="it-IT" sz="2400" dirty="0" smtClean="0">
                <a:solidFill>
                  <a:prstClr val="black"/>
                </a:solidFill>
              </a:rPr>
              <a:t>accaparrarsi </a:t>
            </a:r>
            <a:r>
              <a:rPr lang="it-IT" sz="2400" dirty="0">
                <a:solidFill>
                  <a:prstClr val="black"/>
                </a:solidFill>
              </a:rPr>
              <a:t>i mercati dell’Africa </a:t>
            </a:r>
            <a:r>
              <a:rPr lang="it-IT" sz="2400" dirty="0" smtClean="0">
                <a:solidFill>
                  <a:prstClr val="black"/>
                </a:solidFill>
              </a:rPr>
              <a:t>subsahariana, </a:t>
            </a:r>
            <a:r>
              <a:rPr lang="it-IT" sz="2400" dirty="0">
                <a:solidFill>
                  <a:prstClr val="black"/>
                </a:solidFill>
              </a:rPr>
              <a:t>ed è particolarmente infastidita dagli investimenti cinesi in </a:t>
            </a:r>
            <a:r>
              <a:rPr lang="it-IT" sz="2400" dirty="0" smtClean="0">
                <a:solidFill>
                  <a:prstClr val="black"/>
                </a:solidFill>
              </a:rPr>
              <a:t>infrastrutture </a:t>
            </a:r>
            <a:r>
              <a:rPr lang="it-IT" sz="2400" dirty="0">
                <a:solidFill>
                  <a:prstClr val="black"/>
                </a:solidFill>
              </a:rPr>
              <a:t>nel Corno d’Africa, in Kenya ed in </a:t>
            </a:r>
            <a:r>
              <a:rPr lang="it-IT" sz="2400" dirty="0" smtClean="0">
                <a:solidFill>
                  <a:prstClr val="black"/>
                </a:solidFill>
              </a:rPr>
              <a:t>Angola.</a:t>
            </a:r>
            <a:endParaRPr lang="it-IT" sz="2400" dirty="0">
              <a:solidFill>
                <a:prstClr val="black"/>
              </a:solidFill>
            </a:endParaRPr>
          </a:p>
          <a:p>
            <a:endParaRPr lang="it-IT" dirty="0"/>
          </a:p>
        </p:txBody>
      </p:sp>
      <p:sp>
        <p:nvSpPr>
          <p:cNvPr id="4" name="Segnaposto numero diapositiva 3"/>
          <p:cNvSpPr>
            <a:spLocks noGrp="1"/>
          </p:cNvSpPr>
          <p:nvPr>
            <p:ph type="sldNum" sz="quarter" idx="12"/>
          </p:nvPr>
        </p:nvSpPr>
        <p:spPr/>
        <p:txBody>
          <a:bodyPr/>
          <a:lstStyle/>
          <a:p>
            <a:pPr>
              <a:defRPr/>
            </a:pPr>
            <a:fld id="{40A31E15-0664-4C2D-97DF-43E9F21C5A3C}" type="slidenum">
              <a:rPr lang="it-IT" smtClean="0">
                <a:solidFill>
                  <a:prstClr val="black">
                    <a:tint val="75000"/>
                  </a:prstClr>
                </a:solidFill>
              </a:rPr>
              <a:pPr>
                <a:defRPr/>
              </a:pPr>
              <a:t>76</a:t>
            </a:fld>
            <a:endParaRPr lang="it-IT">
              <a:solidFill>
                <a:prstClr val="black">
                  <a:tint val="75000"/>
                </a:prstClr>
              </a:solidFill>
            </a:endParaRPr>
          </a:p>
        </p:txBody>
      </p:sp>
    </p:spTree>
    <p:extLst>
      <p:ext uri="{BB962C8B-B14F-4D97-AF65-F5344CB8AC3E}">
        <p14:creationId xmlns:p14="http://schemas.microsoft.com/office/powerpoint/2010/main" val="31952627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lstStyle/>
          <a:p>
            <a:r>
              <a:rPr lang="it-IT" sz="3200" dirty="0" smtClean="0"/>
              <a:t>COOPERAZIONE BRASILE - AFRICA</a:t>
            </a:r>
            <a:endParaRPr lang="it-IT" sz="3200" dirty="0"/>
          </a:p>
        </p:txBody>
      </p:sp>
      <p:sp>
        <p:nvSpPr>
          <p:cNvPr id="3" name="Segnaposto contenuto 2"/>
          <p:cNvSpPr>
            <a:spLocks noGrp="1"/>
          </p:cNvSpPr>
          <p:nvPr>
            <p:ph idx="1"/>
          </p:nvPr>
        </p:nvSpPr>
        <p:spPr>
          <a:xfrm>
            <a:off x="457200" y="980728"/>
            <a:ext cx="8229600" cy="5145435"/>
          </a:xfrm>
        </p:spPr>
        <p:txBody>
          <a:bodyPr/>
          <a:lstStyle/>
          <a:p>
            <a:pPr algn="just"/>
            <a:r>
              <a:rPr lang="it-IT" sz="2800" dirty="0" smtClean="0"/>
              <a:t>Il programma strategico del Brasile in Africa usufruisce del fatto che numerosi sono i Paesi di lingua portoghese: Angola, Mozambico, Capo Verde, Guinea Bissau.</a:t>
            </a:r>
          </a:p>
          <a:p>
            <a:pPr algn="just"/>
            <a:r>
              <a:rPr lang="it-IT" sz="2800" dirty="0" smtClean="0"/>
              <a:t>Certamente l’espansione del Brasile in Africa sarà agevolata dalla Scuola di difesa sudamericana (con sede a Quito – Ecuador) e dalla Marina brasiliana che fornisce assistenza all’Unione africana.</a:t>
            </a:r>
          </a:p>
          <a:p>
            <a:pPr algn="just"/>
            <a:r>
              <a:rPr lang="it-IT" sz="2800" dirty="0" smtClean="0"/>
              <a:t>Rispetto agli anni di Lula, comunque, le vicende politiche ed economiche interne del Brasile hanno spinto il Paese a diminuire la sua cooperazione, cosa che sarà accentuata sotto la presidenza </a:t>
            </a:r>
            <a:r>
              <a:rPr lang="it-IT" sz="2800" dirty="0" err="1" smtClean="0"/>
              <a:t>Bolsonaro</a:t>
            </a:r>
            <a:r>
              <a:rPr lang="it-IT" sz="2800" dirty="0" smtClean="0"/>
              <a:t>.</a:t>
            </a:r>
            <a:endParaRPr lang="it-IT" sz="2800" dirty="0"/>
          </a:p>
        </p:txBody>
      </p:sp>
      <p:sp>
        <p:nvSpPr>
          <p:cNvPr id="4" name="Segnaposto numero diapositiva 3"/>
          <p:cNvSpPr>
            <a:spLocks noGrp="1"/>
          </p:cNvSpPr>
          <p:nvPr>
            <p:ph type="sldNum" sz="quarter" idx="12"/>
          </p:nvPr>
        </p:nvSpPr>
        <p:spPr/>
        <p:txBody>
          <a:bodyPr/>
          <a:lstStyle/>
          <a:p>
            <a:pPr>
              <a:defRPr/>
            </a:pPr>
            <a:fld id="{40A31E15-0664-4C2D-97DF-43E9F21C5A3C}" type="slidenum">
              <a:rPr lang="it-IT" smtClean="0">
                <a:solidFill>
                  <a:prstClr val="black">
                    <a:tint val="75000"/>
                  </a:prstClr>
                </a:solidFill>
              </a:rPr>
              <a:pPr>
                <a:defRPr/>
              </a:pPr>
              <a:t>77</a:t>
            </a:fld>
            <a:endParaRPr lang="it-IT">
              <a:solidFill>
                <a:prstClr val="black">
                  <a:tint val="75000"/>
                </a:prstClr>
              </a:solidFill>
            </a:endParaRPr>
          </a:p>
        </p:txBody>
      </p:sp>
    </p:spTree>
    <p:extLst>
      <p:ext uri="{BB962C8B-B14F-4D97-AF65-F5344CB8AC3E}">
        <p14:creationId xmlns:p14="http://schemas.microsoft.com/office/powerpoint/2010/main" val="24561731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olo 1"/>
          <p:cNvSpPr>
            <a:spLocks noGrp="1"/>
          </p:cNvSpPr>
          <p:nvPr>
            <p:ph type="title"/>
          </p:nvPr>
        </p:nvSpPr>
        <p:spPr>
          <a:xfrm>
            <a:off x="457200" y="274638"/>
            <a:ext cx="8229600" cy="561975"/>
          </a:xfrm>
        </p:spPr>
        <p:txBody>
          <a:bodyPr rtlCol="0">
            <a:normAutofit fontScale="90000"/>
          </a:bodyPr>
          <a:lstStyle/>
          <a:p>
            <a:pPr eaLnBrk="1" fontAlgn="auto" hangingPunct="1">
              <a:spcAft>
                <a:spcPts val="0"/>
              </a:spcAft>
              <a:defRPr/>
            </a:pPr>
            <a:r>
              <a:rPr lang="it-IT" sz="3600" dirty="0" smtClean="0"/>
              <a:t>QUALE COOPERAZIONE VUOLE L’AFRICA </a:t>
            </a:r>
          </a:p>
        </p:txBody>
      </p:sp>
      <p:sp>
        <p:nvSpPr>
          <p:cNvPr id="3" name="Segnaposto contenuto 2"/>
          <p:cNvSpPr>
            <a:spLocks noGrp="1"/>
          </p:cNvSpPr>
          <p:nvPr>
            <p:ph idx="1"/>
          </p:nvPr>
        </p:nvSpPr>
        <p:spPr>
          <a:xfrm>
            <a:off x="457200" y="1052513"/>
            <a:ext cx="8229600" cy="5073650"/>
          </a:xfrm>
        </p:spPr>
        <p:txBody>
          <a:bodyPr rtlCol="0">
            <a:normAutofit/>
          </a:bodyPr>
          <a:lstStyle/>
          <a:p>
            <a:pPr marL="514350" indent="-514350" eaLnBrk="1" fontAlgn="auto" hangingPunct="1">
              <a:spcAft>
                <a:spcPts val="0"/>
              </a:spcAft>
              <a:buFont typeface="+mj-lt"/>
              <a:buAutoNum type="arabicPeriod"/>
              <a:defRPr/>
            </a:pPr>
            <a:r>
              <a:rPr lang="it-IT" sz="2400" dirty="0" smtClean="0"/>
              <a:t>Il rispetto</a:t>
            </a:r>
          </a:p>
          <a:p>
            <a:pPr marL="514350" indent="-514350" eaLnBrk="1" fontAlgn="auto" hangingPunct="1">
              <a:spcAft>
                <a:spcPts val="0"/>
              </a:spcAft>
              <a:buFont typeface="+mj-lt"/>
              <a:buAutoNum type="arabicPeriod"/>
              <a:defRPr/>
            </a:pPr>
            <a:r>
              <a:rPr lang="it-IT" sz="2400" dirty="0" smtClean="0"/>
              <a:t>È tutta emergenza?</a:t>
            </a:r>
          </a:p>
          <a:p>
            <a:pPr marL="514350" indent="-514350" eaLnBrk="1" fontAlgn="auto" hangingPunct="1">
              <a:spcAft>
                <a:spcPts val="0"/>
              </a:spcAft>
              <a:buFont typeface="+mj-lt"/>
              <a:buAutoNum type="arabicPeriod"/>
              <a:defRPr/>
            </a:pPr>
            <a:r>
              <a:rPr lang="it-IT" sz="2400" dirty="0" smtClean="0"/>
              <a:t>Imparare la lingua locale</a:t>
            </a:r>
          </a:p>
          <a:p>
            <a:pPr marL="514350" indent="-514350" eaLnBrk="1" fontAlgn="auto" hangingPunct="1">
              <a:spcAft>
                <a:spcPts val="0"/>
              </a:spcAft>
              <a:buFont typeface="+mj-lt"/>
              <a:buAutoNum type="arabicPeriod"/>
              <a:defRPr/>
            </a:pPr>
            <a:r>
              <a:rPr lang="it-IT" sz="2400" dirty="0" smtClean="0"/>
              <a:t>Intervento su tempi lunghi</a:t>
            </a:r>
          </a:p>
          <a:p>
            <a:pPr marL="514350" indent="-514350" eaLnBrk="1" fontAlgn="auto" hangingPunct="1">
              <a:spcAft>
                <a:spcPts val="0"/>
              </a:spcAft>
              <a:buFont typeface="+mj-lt"/>
              <a:buAutoNum type="arabicPeriod"/>
              <a:defRPr/>
            </a:pPr>
            <a:r>
              <a:rPr lang="it-IT" sz="2400" dirty="0" smtClean="0"/>
              <a:t>Lo stile di vita</a:t>
            </a:r>
          </a:p>
          <a:p>
            <a:pPr marL="514350" indent="-514350" eaLnBrk="1" fontAlgn="auto" hangingPunct="1">
              <a:spcAft>
                <a:spcPts val="0"/>
              </a:spcAft>
              <a:buFont typeface="+mj-lt"/>
              <a:buAutoNum type="arabicPeriod"/>
              <a:defRPr/>
            </a:pPr>
            <a:r>
              <a:rPr lang="it-IT" sz="2400" dirty="0" smtClean="0"/>
              <a:t>Favorire l’autosviluppo</a:t>
            </a:r>
          </a:p>
          <a:p>
            <a:pPr marL="514350" indent="-514350" eaLnBrk="1" fontAlgn="auto" hangingPunct="1">
              <a:spcAft>
                <a:spcPts val="0"/>
              </a:spcAft>
              <a:buFont typeface="+mj-lt"/>
              <a:buAutoNum type="arabicPeriod"/>
              <a:defRPr/>
            </a:pPr>
            <a:r>
              <a:rPr lang="it-IT" sz="2400" dirty="0" smtClean="0"/>
              <a:t>Autopromozione, assistenza, assistenzialismo</a:t>
            </a:r>
          </a:p>
          <a:p>
            <a:pPr marL="514350" indent="-514350" eaLnBrk="1" fontAlgn="auto" hangingPunct="1">
              <a:spcAft>
                <a:spcPts val="0"/>
              </a:spcAft>
              <a:buFont typeface="+mj-lt"/>
              <a:buAutoNum type="arabicPeriod"/>
              <a:defRPr/>
            </a:pPr>
            <a:r>
              <a:rPr lang="it-IT" sz="2400" dirty="0" smtClean="0"/>
              <a:t>Orientamento all’educazione</a:t>
            </a:r>
          </a:p>
          <a:p>
            <a:pPr marL="514350" indent="-514350" eaLnBrk="1" fontAlgn="auto" hangingPunct="1">
              <a:spcAft>
                <a:spcPts val="0"/>
              </a:spcAft>
              <a:buFont typeface="+mj-lt"/>
              <a:buAutoNum type="arabicPeriod"/>
              <a:defRPr/>
            </a:pPr>
            <a:r>
              <a:rPr lang="it-IT" sz="2400" dirty="0" smtClean="0"/>
              <a:t>Mettersi in ascolto</a:t>
            </a:r>
          </a:p>
          <a:p>
            <a:pPr marL="514350" indent="-514350" eaLnBrk="1" fontAlgn="auto" hangingPunct="1">
              <a:spcAft>
                <a:spcPts val="0"/>
              </a:spcAft>
              <a:buFont typeface="+mj-lt"/>
              <a:buAutoNum type="arabicPeriod"/>
              <a:defRPr/>
            </a:pPr>
            <a:r>
              <a:rPr lang="it-IT" sz="2400" dirty="0" smtClean="0"/>
              <a:t>Interventi test</a:t>
            </a:r>
          </a:p>
          <a:p>
            <a:pPr marL="514350" indent="-514350" eaLnBrk="1" fontAlgn="auto" hangingPunct="1">
              <a:spcAft>
                <a:spcPts val="0"/>
              </a:spcAft>
              <a:buFont typeface="+mj-lt"/>
              <a:buAutoNum type="arabicPeriod"/>
              <a:defRPr/>
            </a:pPr>
            <a:r>
              <a:rPr lang="it-IT" sz="2400" dirty="0" smtClean="0"/>
              <a:t>Trasparenza</a:t>
            </a:r>
          </a:p>
          <a:p>
            <a:pPr marL="0" indent="0" eaLnBrk="1" fontAlgn="auto" hangingPunct="1">
              <a:spcAft>
                <a:spcPts val="0"/>
              </a:spcAft>
              <a:buFont typeface="Arial" charset="0"/>
              <a:buNone/>
              <a:defRPr/>
            </a:pPr>
            <a:endParaRPr lang="it-IT" dirty="0"/>
          </a:p>
        </p:txBody>
      </p:sp>
      <p:sp>
        <p:nvSpPr>
          <p:cNvPr id="4" name="Segnaposto numero diapositiva 3"/>
          <p:cNvSpPr>
            <a:spLocks noGrp="1"/>
          </p:cNvSpPr>
          <p:nvPr>
            <p:ph type="sldNum" sz="quarter" idx="12"/>
          </p:nvPr>
        </p:nvSpPr>
        <p:spPr/>
        <p:txBody>
          <a:bodyPr/>
          <a:lstStyle/>
          <a:p>
            <a:pPr>
              <a:defRPr/>
            </a:pPr>
            <a:fld id="{511AD698-3B85-4B85-9628-D3FEB437B6BE}" type="slidenum">
              <a:rPr lang="it-IT">
                <a:solidFill>
                  <a:prstClr val="black">
                    <a:tint val="75000"/>
                  </a:prstClr>
                </a:solidFill>
              </a:rPr>
              <a:pPr>
                <a:defRPr/>
              </a:pPr>
              <a:t>78</a:t>
            </a:fld>
            <a:endParaRPr lang="it-IT" dirty="0">
              <a:solidFill>
                <a:prstClr val="black">
                  <a:tint val="75000"/>
                </a:prstClr>
              </a:solidFill>
            </a:endParaRPr>
          </a:p>
        </p:txBody>
      </p:sp>
    </p:spTree>
    <p:extLst>
      <p:ext uri="{BB962C8B-B14F-4D97-AF65-F5344CB8AC3E}">
        <p14:creationId xmlns:p14="http://schemas.microsoft.com/office/powerpoint/2010/main" val="6227710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olo 1"/>
          <p:cNvSpPr>
            <a:spLocks noGrp="1"/>
          </p:cNvSpPr>
          <p:nvPr>
            <p:ph type="title"/>
          </p:nvPr>
        </p:nvSpPr>
        <p:spPr>
          <a:xfrm>
            <a:off x="457200" y="274638"/>
            <a:ext cx="8229600" cy="346075"/>
          </a:xfrm>
        </p:spPr>
        <p:txBody>
          <a:bodyPr rtlCol="0">
            <a:normAutofit fontScale="90000"/>
          </a:bodyPr>
          <a:lstStyle/>
          <a:p>
            <a:pPr eaLnBrk="1" fontAlgn="auto" hangingPunct="1">
              <a:spcAft>
                <a:spcPts val="0"/>
              </a:spcAft>
              <a:defRPr/>
            </a:pPr>
            <a:r>
              <a:rPr lang="it-IT" sz="3600" dirty="0" smtClean="0"/>
              <a:t>1. Il RISPETTO (1)</a:t>
            </a:r>
          </a:p>
        </p:txBody>
      </p:sp>
      <p:sp>
        <p:nvSpPr>
          <p:cNvPr id="49155" name="Segnaposto contenuto 2"/>
          <p:cNvSpPr>
            <a:spLocks noGrp="1"/>
          </p:cNvSpPr>
          <p:nvPr>
            <p:ph idx="1"/>
          </p:nvPr>
        </p:nvSpPr>
        <p:spPr>
          <a:xfrm>
            <a:off x="250825" y="765175"/>
            <a:ext cx="8642350" cy="5903913"/>
          </a:xfrm>
        </p:spPr>
        <p:txBody>
          <a:bodyPr/>
          <a:lstStyle/>
          <a:p>
            <a:pPr algn="just" eaLnBrk="1" hangingPunct="1"/>
            <a:r>
              <a:rPr lang="it-IT" sz="2800" smtClean="0"/>
              <a:t>Chi è bisognoso è un adulto con dei problemi e non un bambino accecato o paralizzato dai suoi bisogni, o un malato non autonomo di cui prendersi cura</a:t>
            </a:r>
          </a:p>
          <a:p>
            <a:pPr algn="just" eaLnBrk="1" hangingPunct="1"/>
            <a:r>
              <a:rPr lang="it-IT" sz="2800" smtClean="0"/>
              <a:t>È un adulto con grandissima inventiva, coraggio, tenacia e competenza nel riuscire a sopravvivere laddove un occidentale, nelle medesime condizioni, sarebbe sopraffatto:</a:t>
            </a:r>
          </a:p>
          <a:p>
            <a:pPr lvl="1" algn="just" eaLnBrk="1" hangingPunct="1">
              <a:buFont typeface="Wingdings" pitchFamily="2" charset="2"/>
              <a:buChar char="Ø"/>
            </a:pPr>
            <a:r>
              <a:rPr lang="it-IT" sz="2400" smtClean="0"/>
              <a:t>dall’ inedia;</a:t>
            </a:r>
          </a:p>
          <a:p>
            <a:pPr lvl="1" algn="just" eaLnBrk="1" hangingPunct="1">
              <a:buFont typeface="Wingdings" pitchFamily="2" charset="2"/>
              <a:buChar char="Ø"/>
            </a:pPr>
            <a:r>
              <a:rPr lang="it-IT" sz="2400" smtClean="0"/>
              <a:t>dalla depressione;</a:t>
            </a:r>
          </a:p>
          <a:p>
            <a:pPr lvl="1" algn="just" eaLnBrk="1" hangingPunct="1">
              <a:buFont typeface="Wingdings" pitchFamily="2" charset="2"/>
              <a:buChar char="Ø"/>
            </a:pPr>
            <a:r>
              <a:rPr lang="it-IT" sz="2400" smtClean="0"/>
              <a:t>dall’incapacità di affrontare il quotidiano, in assenza di tutti i supporti  ai quali è abituato.</a:t>
            </a:r>
          </a:p>
        </p:txBody>
      </p:sp>
      <p:sp>
        <p:nvSpPr>
          <p:cNvPr id="4" name="Segnaposto numero diapositiva 3"/>
          <p:cNvSpPr>
            <a:spLocks noGrp="1"/>
          </p:cNvSpPr>
          <p:nvPr>
            <p:ph type="sldNum" sz="quarter" idx="12"/>
          </p:nvPr>
        </p:nvSpPr>
        <p:spPr/>
        <p:txBody>
          <a:bodyPr/>
          <a:lstStyle/>
          <a:p>
            <a:pPr>
              <a:defRPr/>
            </a:pPr>
            <a:fld id="{AF5CC092-1AFF-40E5-8EA4-B9BB4FD31FEC}" type="slidenum">
              <a:rPr lang="it-IT">
                <a:solidFill>
                  <a:prstClr val="black">
                    <a:tint val="75000"/>
                  </a:prstClr>
                </a:solidFill>
              </a:rPr>
              <a:pPr>
                <a:defRPr/>
              </a:pPr>
              <a:t>79</a:t>
            </a:fld>
            <a:endParaRPr lang="it-IT" dirty="0">
              <a:solidFill>
                <a:prstClr val="black">
                  <a:tint val="75000"/>
                </a:prstClr>
              </a:solidFill>
            </a:endParaRPr>
          </a:p>
        </p:txBody>
      </p:sp>
    </p:spTree>
    <p:extLst>
      <p:ext uri="{BB962C8B-B14F-4D97-AF65-F5344CB8AC3E}">
        <p14:creationId xmlns:p14="http://schemas.microsoft.com/office/powerpoint/2010/main" val="2364548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p:txBody>
          <a:bodyPr/>
          <a:lstStyle/>
          <a:p>
            <a:r>
              <a:rPr lang="it-IT" sz="2800" b="1" u="sng" smtClean="0"/>
              <a:t>Impero del Ghana</a:t>
            </a:r>
          </a:p>
        </p:txBody>
      </p:sp>
      <p:pic>
        <p:nvPicPr>
          <p:cNvPr id="5123" name="Segnaposto contenuto 4" descr="250px-Empire_ghana.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14563" y="1357313"/>
            <a:ext cx="4857750" cy="5091112"/>
          </a:xfrm>
        </p:spPr>
      </p:pic>
      <p:sp>
        <p:nvSpPr>
          <p:cNvPr id="4" name="Segnaposto numero diapositiva 3"/>
          <p:cNvSpPr>
            <a:spLocks noGrp="1"/>
          </p:cNvSpPr>
          <p:nvPr>
            <p:ph type="sldNum" sz="quarter" idx="12"/>
          </p:nvPr>
        </p:nvSpPr>
        <p:spPr/>
        <p:txBody>
          <a:bodyPr/>
          <a:lstStyle/>
          <a:p>
            <a:pPr>
              <a:defRPr/>
            </a:pPr>
            <a:fld id="{90B94C7B-2981-4B76-A117-DED2726C8A5D}" type="slidenum">
              <a:rPr lang="it-IT" smtClean="0">
                <a:solidFill>
                  <a:prstClr val="black">
                    <a:tint val="75000"/>
                  </a:prstClr>
                </a:solidFill>
              </a:rPr>
              <a:pPr>
                <a:defRPr/>
              </a:pPr>
              <a:t>8</a:t>
            </a:fld>
            <a:endParaRPr lang="it-IT">
              <a:solidFill>
                <a:prstClr val="black">
                  <a:tint val="75000"/>
                </a:prstClr>
              </a:solidFill>
            </a:endParaRPr>
          </a:p>
        </p:txBody>
      </p:sp>
    </p:spTree>
    <p:extLst>
      <p:ext uri="{BB962C8B-B14F-4D97-AF65-F5344CB8AC3E}">
        <p14:creationId xmlns:p14="http://schemas.microsoft.com/office/powerpoint/2010/main" val="212684731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olo 1"/>
          <p:cNvSpPr>
            <a:spLocks noGrp="1"/>
          </p:cNvSpPr>
          <p:nvPr>
            <p:ph type="title"/>
          </p:nvPr>
        </p:nvSpPr>
        <p:spPr>
          <a:xfrm>
            <a:off x="457200" y="274638"/>
            <a:ext cx="8229600" cy="274637"/>
          </a:xfrm>
        </p:spPr>
        <p:txBody>
          <a:bodyPr rtlCol="0">
            <a:normAutofit fontScale="90000"/>
          </a:bodyPr>
          <a:lstStyle/>
          <a:p>
            <a:pPr eaLnBrk="1" fontAlgn="auto" hangingPunct="1">
              <a:spcAft>
                <a:spcPts val="0"/>
              </a:spcAft>
              <a:defRPr/>
            </a:pPr>
            <a:r>
              <a:rPr lang="it-IT" sz="3600" dirty="0" smtClean="0"/>
              <a:t>1. Il RISPETTO (2)</a:t>
            </a:r>
          </a:p>
        </p:txBody>
      </p:sp>
      <p:sp>
        <p:nvSpPr>
          <p:cNvPr id="3" name="Segnaposto contenuto 2"/>
          <p:cNvSpPr>
            <a:spLocks noGrp="1"/>
          </p:cNvSpPr>
          <p:nvPr>
            <p:ph idx="1"/>
          </p:nvPr>
        </p:nvSpPr>
        <p:spPr>
          <a:xfrm>
            <a:off x="250825" y="692150"/>
            <a:ext cx="8642350" cy="5761038"/>
          </a:xfrm>
        </p:spPr>
        <p:txBody>
          <a:bodyPr rtlCol="0">
            <a:normAutofit/>
          </a:bodyPr>
          <a:lstStyle/>
          <a:p>
            <a:pPr algn="just" eaLnBrk="1" fontAlgn="auto" hangingPunct="1">
              <a:spcAft>
                <a:spcPts val="0"/>
              </a:spcAft>
              <a:buFont typeface="Arial" pitchFamily="34" charset="0"/>
              <a:buChar char="•"/>
              <a:defRPr/>
            </a:pPr>
            <a:r>
              <a:rPr lang="it-IT" sz="2800" dirty="0" smtClean="0"/>
              <a:t>Bisogna riconoscergli il diritto di:</a:t>
            </a:r>
          </a:p>
          <a:p>
            <a:pPr lvl="1" algn="just" eaLnBrk="1" fontAlgn="auto" hangingPunct="1">
              <a:spcAft>
                <a:spcPts val="0"/>
              </a:spcAft>
              <a:buFont typeface="Wingdings" pitchFamily="2" charset="2"/>
              <a:buChar char="Ø"/>
              <a:defRPr/>
            </a:pPr>
            <a:r>
              <a:rPr lang="it-IT" sz="2400" dirty="0" smtClean="0"/>
              <a:t>esprimere i suoi problemi;</a:t>
            </a:r>
          </a:p>
          <a:p>
            <a:pPr lvl="1" algn="just" eaLnBrk="1" fontAlgn="auto" hangingPunct="1">
              <a:spcAft>
                <a:spcPts val="0"/>
              </a:spcAft>
              <a:buFont typeface="Wingdings" pitchFamily="2" charset="2"/>
              <a:buChar char="Ø"/>
              <a:defRPr/>
            </a:pPr>
            <a:r>
              <a:rPr lang="it-IT" sz="2400" dirty="0" smtClean="0"/>
              <a:t>presentare le soluzioni possibili;</a:t>
            </a:r>
          </a:p>
          <a:p>
            <a:pPr lvl="1" algn="just" eaLnBrk="1" fontAlgn="auto" hangingPunct="1">
              <a:spcAft>
                <a:spcPts val="0"/>
              </a:spcAft>
              <a:buFont typeface="Wingdings" pitchFamily="2" charset="2"/>
              <a:buChar char="Ø"/>
              <a:defRPr/>
            </a:pPr>
            <a:r>
              <a:rPr lang="it-IT" sz="2400" dirty="0" smtClean="0"/>
              <a:t>mettere a disposizione le proprie risorse;</a:t>
            </a:r>
          </a:p>
          <a:p>
            <a:pPr lvl="1" algn="just" eaLnBrk="1" fontAlgn="auto" hangingPunct="1">
              <a:spcAft>
                <a:spcPts val="0"/>
              </a:spcAft>
              <a:buFont typeface="Wingdings" pitchFamily="2" charset="2"/>
              <a:buChar char="Ø"/>
              <a:defRPr/>
            </a:pPr>
            <a:r>
              <a:rPr lang="it-IT" sz="2400" dirty="0" smtClean="0"/>
              <a:t>evidenziare necessità urgenti e quelle dilazionabili.</a:t>
            </a:r>
          </a:p>
          <a:p>
            <a:pPr algn="just" eaLnBrk="1" fontAlgn="auto" hangingPunct="1">
              <a:spcAft>
                <a:spcPts val="0"/>
              </a:spcAft>
              <a:buFont typeface="Arial" pitchFamily="34" charset="0"/>
              <a:buChar char="•"/>
              <a:defRPr/>
            </a:pPr>
            <a:r>
              <a:rPr lang="it-IT" sz="2800" dirty="0" smtClean="0"/>
              <a:t>Ai bisognosi del Sud del mondo va riconosciuto il diritto e la dignità di:</a:t>
            </a:r>
          </a:p>
          <a:p>
            <a:pPr lvl="1" algn="just" eaLnBrk="1" fontAlgn="auto" hangingPunct="1">
              <a:spcAft>
                <a:spcPts val="0"/>
              </a:spcAft>
              <a:buFont typeface="Wingdings" pitchFamily="2" charset="2"/>
              <a:buChar char="Ø"/>
              <a:defRPr/>
            </a:pPr>
            <a:r>
              <a:rPr lang="it-IT" sz="2400" dirty="0" smtClean="0"/>
              <a:t>essere portatori ed eredi di una storia, di una cultura, di una identità, di una tradizione;</a:t>
            </a:r>
          </a:p>
          <a:p>
            <a:pPr lvl="1" algn="just" eaLnBrk="1" fontAlgn="auto" hangingPunct="1">
              <a:spcAft>
                <a:spcPts val="0"/>
              </a:spcAft>
              <a:buFont typeface="Wingdings" pitchFamily="2" charset="2"/>
              <a:buChar char="Ø"/>
              <a:defRPr/>
            </a:pPr>
            <a:r>
              <a:rPr lang="it-IT" sz="2400" dirty="0" smtClean="0"/>
              <a:t>essere i protagonisti della loro storia.</a:t>
            </a:r>
          </a:p>
          <a:p>
            <a:pPr marL="457200" lvl="1" indent="0" eaLnBrk="1" fontAlgn="auto" hangingPunct="1">
              <a:spcAft>
                <a:spcPts val="0"/>
              </a:spcAft>
              <a:buFont typeface="Arial" charset="0"/>
              <a:buNone/>
              <a:defRPr/>
            </a:pPr>
            <a:endParaRPr lang="it-IT" dirty="0" smtClean="0"/>
          </a:p>
        </p:txBody>
      </p:sp>
      <p:sp>
        <p:nvSpPr>
          <p:cNvPr id="4" name="Segnaposto numero diapositiva 3"/>
          <p:cNvSpPr>
            <a:spLocks noGrp="1"/>
          </p:cNvSpPr>
          <p:nvPr>
            <p:ph type="sldNum" sz="quarter" idx="12"/>
          </p:nvPr>
        </p:nvSpPr>
        <p:spPr/>
        <p:txBody>
          <a:bodyPr/>
          <a:lstStyle/>
          <a:p>
            <a:pPr>
              <a:defRPr/>
            </a:pPr>
            <a:fld id="{3790D7E8-34BA-4666-ABB1-3917784F4845}" type="slidenum">
              <a:rPr lang="it-IT">
                <a:solidFill>
                  <a:prstClr val="black">
                    <a:tint val="75000"/>
                  </a:prstClr>
                </a:solidFill>
              </a:rPr>
              <a:pPr>
                <a:defRPr/>
              </a:pPr>
              <a:t>80</a:t>
            </a:fld>
            <a:endParaRPr lang="it-IT" dirty="0">
              <a:solidFill>
                <a:prstClr val="black">
                  <a:tint val="75000"/>
                </a:prstClr>
              </a:solidFill>
            </a:endParaRPr>
          </a:p>
        </p:txBody>
      </p:sp>
    </p:spTree>
    <p:extLst>
      <p:ext uri="{BB962C8B-B14F-4D97-AF65-F5344CB8AC3E}">
        <p14:creationId xmlns:p14="http://schemas.microsoft.com/office/powerpoint/2010/main" val="291466926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olo 1"/>
          <p:cNvSpPr>
            <a:spLocks noGrp="1"/>
          </p:cNvSpPr>
          <p:nvPr>
            <p:ph type="title"/>
          </p:nvPr>
        </p:nvSpPr>
        <p:spPr>
          <a:xfrm>
            <a:off x="457200" y="274638"/>
            <a:ext cx="8229600" cy="490537"/>
          </a:xfrm>
        </p:spPr>
        <p:txBody>
          <a:bodyPr rtlCol="0">
            <a:normAutofit fontScale="90000"/>
          </a:bodyPr>
          <a:lstStyle/>
          <a:p>
            <a:pPr eaLnBrk="1" fontAlgn="auto" hangingPunct="1">
              <a:spcAft>
                <a:spcPts val="0"/>
              </a:spcAft>
              <a:defRPr/>
            </a:pPr>
            <a:r>
              <a:rPr lang="it-IT" sz="3600" dirty="0" smtClean="0"/>
              <a:t>2. È TUTTA EMERGENZA ? </a:t>
            </a:r>
          </a:p>
        </p:txBody>
      </p:sp>
      <p:sp>
        <p:nvSpPr>
          <p:cNvPr id="78851" name="Segnaposto contenuto 2"/>
          <p:cNvSpPr>
            <a:spLocks noGrp="1"/>
          </p:cNvSpPr>
          <p:nvPr>
            <p:ph idx="1"/>
          </p:nvPr>
        </p:nvSpPr>
        <p:spPr>
          <a:xfrm>
            <a:off x="250825" y="908050"/>
            <a:ext cx="8642350" cy="5400675"/>
          </a:xfrm>
        </p:spPr>
        <p:txBody>
          <a:bodyPr rtlCol="0">
            <a:normAutofit lnSpcReduction="10000"/>
          </a:bodyPr>
          <a:lstStyle/>
          <a:p>
            <a:pPr algn="just" eaLnBrk="1" fontAlgn="auto" hangingPunct="1">
              <a:spcAft>
                <a:spcPts val="0"/>
              </a:spcAft>
              <a:buFont typeface="Arial" pitchFamily="34" charset="0"/>
              <a:buChar char="•"/>
              <a:defRPr/>
            </a:pPr>
            <a:r>
              <a:rPr lang="it-IT" sz="2800" dirty="0" smtClean="0"/>
              <a:t>A volte si è letteralmente assediati dalle emergenze e non ci si sforza di dare risposte ai problemi emergenti, meno immediate, ma di lunga prospettiva </a:t>
            </a:r>
          </a:p>
          <a:p>
            <a:pPr algn="just" eaLnBrk="1" fontAlgn="auto" hangingPunct="1">
              <a:spcAft>
                <a:spcPts val="0"/>
              </a:spcAft>
              <a:buFont typeface="Arial" pitchFamily="34" charset="0"/>
              <a:buChar char="•"/>
              <a:defRPr/>
            </a:pPr>
            <a:r>
              <a:rPr lang="it-IT" sz="2800" dirty="0" smtClean="0"/>
              <a:t>Non è facile quando lo stomaco è vuoto (e non sente ragioni!). Purtroppo l’avidità dei sazi è più forte del lamento degli affamati!</a:t>
            </a:r>
          </a:p>
          <a:p>
            <a:pPr algn="just" eaLnBrk="1" fontAlgn="auto" hangingPunct="1">
              <a:spcAft>
                <a:spcPts val="0"/>
              </a:spcAft>
              <a:buFont typeface="Arial" pitchFamily="34" charset="0"/>
              <a:buChar char="•"/>
              <a:defRPr/>
            </a:pPr>
            <a:r>
              <a:rPr lang="it-IT" sz="2800" dirty="0" smtClean="0"/>
              <a:t>L’alternativa all’emergenza è favorire l’autosviluppo collettivo</a:t>
            </a:r>
          </a:p>
          <a:p>
            <a:pPr algn="just" eaLnBrk="1" fontAlgn="auto" hangingPunct="1">
              <a:spcAft>
                <a:spcPts val="0"/>
              </a:spcAft>
              <a:buFont typeface="Arial" pitchFamily="34" charset="0"/>
              <a:buChar char="•"/>
              <a:defRPr/>
            </a:pPr>
            <a:r>
              <a:rPr lang="it-IT" sz="2800" dirty="0" smtClean="0"/>
              <a:t>Lo sforzo del donante deve essere solo un complemento a quello reale della comunità locale di fronte ai suoi problemi, previlegiando le azioni che ne valorizzino il potenziale (persone, mezzi, …)</a:t>
            </a:r>
          </a:p>
        </p:txBody>
      </p:sp>
      <p:sp>
        <p:nvSpPr>
          <p:cNvPr id="4" name="Segnaposto numero diapositiva 3"/>
          <p:cNvSpPr>
            <a:spLocks noGrp="1"/>
          </p:cNvSpPr>
          <p:nvPr>
            <p:ph type="sldNum" sz="quarter" idx="12"/>
          </p:nvPr>
        </p:nvSpPr>
        <p:spPr/>
        <p:txBody>
          <a:bodyPr/>
          <a:lstStyle/>
          <a:p>
            <a:pPr>
              <a:defRPr/>
            </a:pPr>
            <a:fld id="{6745CD73-33F2-4A1C-97B6-2052A7E32996}" type="slidenum">
              <a:rPr lang="it-IT">
                <a:solidFill>
                  <a:prstClr val="black">
                    <a:tint val="75000"/>
                  </a:prstClr>
                </a:solidFill>
              </a:rPr>
              <a:pPr>
                <a:defRPr/>
              </a:pPr>
              <a:t>81</a:t>
            </a:fld>
            <a:endParaRPr lang="it-IT" dirty="0">
              <a:solidFill>
                <a:prstClr val="black">
                  <a:tint val="75000"/>
                </a:prstClr>
              </a:solidFill>
            </a:endParaRPr>
          </a:p>
        </p:txBody>
      </p:sp>
    </p:spTree>
    <p:extLst>
      <p:ext uri="{BB962C8B-B14F-4D97-AF65-F5344CB8AC3E}">
        <p14:creationId xmlns:p14="http://schemas.microsoft.com/office/powerpoint/2010/main" val="304671089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olo 1"/>
          <p:cNvSpPr>
            <a:spLocks noGrp="1"/>
          </p:cNvSpPr>
          <p:nvPr>
            <p:ph type="title"/>
          </p:nvPr>
        </p:nvSpPr>
        <p:spPr>
          <a:xfrm>
            <a:off x="457200" y="274638"/>
            <a:ext cx="8229600" cy="490537"/>
          </a:xfrm>
        </p:spPr>
        <p:txBody>
          <a:bodyPr rtlCol="0">
            <a:normAutofit fontScale="90000"/>
          </a:bodyPr>
          <a:lstStyle/>
          <a:p>
            <a:pPr eaLnBrk="1" fontAlgn="auto" hangingPunct="1">
              <a:spcAft>
                <a:spcPts val="0"/>
              </a:spcAft>
              <a:defRPr/>
            </a:pPr>
            <a:r>
              <a:rPr lang="it-IT" sz="3600" dirty="0" smtClean="0"/>
              <a:t>3. IMPARARE LA LINGUA LOCALE</a:t>
            </a:r>
          </a:p>
        </p:txBody>
      </p:sp>
      <p:sp>
        <p:nvSpPr>
          <p:cNvPr id="52227" name="Segnaposto contenuto 2"/>
          <p:cNvSpPr>
            <a:spLocks noGrp="1"/>
          </p:cNvSpPr>
          <p:nvPr>
            <p:ph idx="1"/>
          </p:nvPr>
        </p:nvSpPr>
        <p:spPr>
          <a:xfrm>
            <a:off x="250825" y="908050"/>
            <a:ext cx="8642350" cy="5473700"/>
          </a:xfrm>
        </p:spPr>
        <p:txBody>
          <a:bodyPr/>
          <a:lstStyle/>
          <a:p>
            <a:pPr algn="just" eaLnBrk="1" hangingPunct="1"/>
            <a:r>
              <a:rPr lang="it-IT" sz="2800" smtClean="0"/>
              <a:t>Al centro dell’intervento ci deve essere la parola più che l’azione, essendo fondamentale l’ascolto non superficiale dell’interlocutore, </a:t>
            </a:r>
          </a:p>
          <a:p>
            <a:pPr algn="just" eaLnBrk="1" hangingPunct="1"/>
            <a:r>
              <a:rPr lang="it-IT" sz="2800" smtClean="0"/>
              <a:t>Questo implica la conoscenza della lingua: se non ti appropri della lingua di un popolo, non potrai sostenere di volerne rispettare la cultura</a:t>
            </a:r>
          </a:p>
          <a:p>
            <a:pPr algn="just" eaLnBrk="1" hangingPunct="1"/>
            <a:r>
              <a:rPr lang="it-IT" sz="2800" smtClean="0"/>
              <a:t>Se sono gli altri a doversi sforzare di imparare la tua lingua, significa che il perno centrale è la tua persona, la tua cultura, le tue analisi e le tue soluzioni</a:t>
            </a:r>
          </a:p>
          <a:p>
            <a:pPr algn="just" eaLnBrk="1" hangingPunct="1"/>
            <a:r>
              <a:rPr lang="it-IT" sz="2800" smtClean="0"/>
              <a:t>Attraverso l’apprendimento delle lingue locali è possibile aiutare le popolazioni ad esprimere volontà e potere (decidere cambiamenti, modificare il contesto)</a:t>
            </a:r>
          </a:p>
        </p:txBody>
      </p:sp>
      <p:sp>
        <p:nvSpPr>
          <p:cNvPr id="4" name="Segnaposto numero diapositiva 3"/>
          <p:cNvSpPr>
            <a:spLocks noGrp="1"/>
          </p:cNvSpPr>
          <p:nvPr>
            <p:ph type="sldNum" sz="quarter" idx="12"/>
          </p:nvPr>
        </p:nvSpPr>
        <p:spPr/>
        <p:txBody>
          <a:bodyPr/>
          <a:lstStyle/>
          <a:p>
            <a:pPr>
              <a:defRPr/>
            </a:pPr>
            <a:fld id="{9C6C6794-B953-4662-9704-2EED1A19460C}" type="slidenum">
              <a:rPr lang="it-IT">
                <a:solidFill>
                  <a:prstClr val="black">
                    <a:tint val="75000"/>
                  </a:prstClr>
                </a:solidFill>
              </a:rPr>
              <a:pPr>
                <a:defRPr/>
              </a:pPr>
              <a:t>82</a:t>
            </a:fld>
            <a:endParaRPr lang="it-IT" dirty="0">
              <a:solidFill>
                <a:prstClr val="black">
                  <a:tint val="75000"/>
                </a:prstClr>
              </a:solidFill>
            </a:endParaRPr>
          </a:p>
        </p:txBody>
      </p:sp>
    </p:spTree>
    <p:extLst>
      <p:ext uri="{BB962C8B-B14F-4D97-AF65-F5344CB8AC3E}">
        <p14:creationId xmlns:p14="http://schemas.microsoft.com/office/powerpoint/2010/main" val="244720231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olo 1"/>
          <p:cNvSpPr>
            <a:spLocks noGrp="1"/>
          </p:cNvSpPr>
          <p:nvPr>
            <p:ph type="title"/>
          </p:nvPr>
        </p:nvSpPr>
        <p:spPr>
          <a:xfrm>
            <a:off x="457200" y="274638"/>
            <a:ext cx="8229600" cy="633412"/>
          </a:xfrm>
        </p:spPr>
        <p:txBody>
          <a:bodyPr rtlCol="0">
            <a:normAutofit fontScale="90000"/>
          </a:bodyPr>
          <a:lstStyle/>
          <a:p>
            <a:pPr eaLnBrk="1" fontAlgn="auto" hangingPunct="1">
              <a:spcAft>
                <a:spcPts val="0"/>
              </a:spcAft>
              <a:defRPr/>
            </a:pPr>
            <a:r>
              <a:rPr lang="it-IT" sz="3600" dirty="0" smtClean="0"/>
              <a:t>4. INTERVENTO SUI TEMPI LUNGHI </a:t>
            </a:r>
          </a:p>
        </p:txBody>
      </p:sp>
      <p:sp>
        <p:nvSpPr>
          <p:cNvPr id="53251" name="Segnaposto contenuto 2"/>
          <p:cNvSpPr>
            <a:spLocks noGrp="1"/>
          </p:cNvSpPr>
          <p:nvPr>
            <p:ph idx="1"/>
          </p:nvPr>
        </p:nvSpPr>
        <p:spPr>
          <a:xfrm>
            <a:off x="457200" y="981075"/>
            <a:ext cx="8229600" cy="5145088"/>
          </a:xfrm>
        </p:spPr>
        <p:txBody>
          <a:bodyPr/>
          <a:lstStyle/>
          <a:p>
            <a:pPr algn="just" eaLnBrk="1" hangingPunct="1"/>
            <a:r>
              <a:rPr lang="it-IT" sz="2800" smtClean="0"/>
              <a:t>Bisogna essere disponibili a dedicare molto tempo all’intervento. Affermava un vecchio missionario: «</a:t>
            </a:r>
            <a:r>
              <a:rPr lang="it-IT" sz="2800" i="1" smtClean="0"/>
              <a:t>Non si può tirar su l’erba per farla crescere più in fretta!</a:t>
            </a:r>
            <a:r>
              <a:rPr lang="it-IT" sz="2800" smtClean="0"/>
              <a:t>»</a:t>
            </a:r>
          </a:p>
          <a:p>
            <a:pPr algn="just" eaLnBrk="1" hangingPunct="1"/>
            <a:r>
              <a:rPr lang="it-IT" sz="2800" smtClean="0"/>
              <a:t>I lunghi tempi passati per esempio con i contadini e le contadine sul campo consentono di:</a:t>
            </a:r>
          </a:p>
          <a:p>
            <a:pPr lvl="1" algn="just" eaLnBrk="1" hangingPunct="1">
              <a:buFont typeface="Wingdings" pitchFamily="2" charset="2"/>
              <a:buChar char="Ø"/>
            </a:pPr>
            <a:r>
              <a:rPr lang="it-IT" sz="2400" smtClean="0"/>
              <a:t>scoprire i veri problemi;</a:t>
            </a:r>
          </a:p>
          <a:p>
            <a:pPr lvl="1" algn="just" eaLnBrk="1" hangingPunct="1">
              <a:buFont typeface="Wingdings" pitchFamily="2" charset="2"/>
              <a:buChar char="Ø"/>
            </a:pPr>
            <a:r>
              <a:rPr lang="it-IT" sz="2400" smtClean="0"/>
              <a:t>capire gli ostacoli e gli elementi favorevoli;</a:t>
            </a:r>
          </a:p>
          <a:p>
            <a:pPr lvl="1" algn="just" eaLnBrk="1" hangingPunct="1">
              <a:buFont typeface="Wingdings" pitchFamily="2" charset="2"/>
              <a:buChar char="Ø"/>
            </a:pPr>
            <a:r>
              <a:rPr lang="it-IT" sz="2400" smtClean="0"/>
              <a:t>adattare conseguentemente i programmi di sviluppo.</a:t>
            </a:r>
          </a:p>
          <a:p>
            <a:pPr algn="just" eaLnBrk="1" hangingPunct="1"/>
            <a:r>
              <a:rPr lang="it-IT" sz="2800" smtClean="0"/>
              <a:t>Il tempo utilizzato a tal fine non è sprecato, ma dedicato alle cose importanti, a ciò che ha valore</a:t>
            </a:r>
          </a:p>
        </p:txBody>
      </p:sp>
      <p:sp>
        <p:nvSpPr>
          <p:cNvPr id="4" name="Segnaposto numero diapositiva 3"/>
          <p:cNvSpPr>
            <a:spLocks noGrp="1"/>
          </p:cNvSpPr>
          <p:nvPr>
            <p:ph type="sldNum" sz="quarter" idx="12"/>
          </p:nvPr>
        </p:nvSpPr>
        <p:spPr/>
        <p:txBody>
          <a:bodyPr/>
          <a:lstStyle/>
          <a:p>
            <a:pPr>
              <a:defRPr/>
            </a:pPr>
            <a:fld id="{5F17F4FD-751B-45B0-BF7F-6B4503D35C7C}" type="slidenum">
              <a:rPr lang="it-IT">
                <a:solidFill>
                  <a:prstClr val="black">
                    <a:tint val="75000"/>
                  </a:prstClr>
                </a:solidFill>
              </a:rPr>
              <a:pPr>
                <a:defRPr/>
              </a:pPr>
              <a:t>83</a:t>
            </a:fld>
            <a:endParaRPr lang="it-IT" dirty="0">
              <a:solidFill>
                <a:prstClr val="black">
                  <a:tint val="75000"/>
                </a:prstClr>
              </a:solidFill>
            </a:endParaRPr>
          </a:p>
        </p:txBody>
      </p:sp>
    </p:spTree>
    <p:extLst>
      <p:ext uri="{BB962C8B-B14F-4D97-AF65-F5344CB8AC3E}">
        <p14:creationId xmlns:p14="http://schemas.microsoft.com/office/powerpoint/2010/main" val="13140764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1"/>
          <p:cNvSpPr>
            <a:spLocks noGrp="1"/>
          </p:cNvSpPr>
          <p:nvPr>
            <p:ph type="title"/>
          </p:nvPr>
        </p:nvSpPr>
        <p:spPr>
          <a:xfrm>
            <a:off x="457200" y="274638"/>
            <a:ext cx="8229600" cy="706437"/>
          </a:xfrm>
        </p:spPr>
        <p:txBody>
          <a:bodyPr/>
          <a:lstStyle/>
          <a:p>
            <a:pPr eaLnBrk="1" hangingPunct="1"/>
            <a:r>
              <a:rPr lang="it-IT" sz="3600" smtClean="0"/>
              <a:t>5. LO STILE DI VITA</a:t>
            </a:r>
          </a:p>
        </p:txBody>
      </p:sp>
      <p:sp>
        <p:nvSpPr>
          <p:cNvPr id="54275" name="Segnaposto contenuto 2"/>
          <p:cNvSpPr>
            <a:spLocks noGrp="1"/>
          </p:cNvSpPr>
          <p:nvPr>
            <p:ph idx="1"/>
          </p:nvPr>
        </p:nvSpPr>
        <p:spPr>
          <a:xfrm>
            <a:off x="323850" y="1052513"/>
            <a:ext cx="8362950" cy="5073650"/>
          </a:xfrm>
        </p:spPr>
        <p:txBody>
          <a:bodyPr/>
          <a:lstStyle/>
          <a:p>
            <a:pPr algn="just" eaLnBrk="1" hangingPunct="1"/>
            <a:r>
              <a:rPr lang="it-IT" sz="2800" smtClean="0"/>
              <a:t>I progetti finanziati dalle grandi agenzie prevedono:</a:t>
            </a:r>
          </a:p>
          <a:p>
            <a:pPr lvl="1" algn="just" eaLnBrk="1" hangingPunct="1">
              <a:buFont typeface="Wingdings" pitchFamily="2" charset="2"/>
              <a:buChar char="Ø"/>
            </a:pPr>
            <a:r>
              <a:rPr lang="it-IT" sz="2400" smtClean="0"/>
              <a:t>obiettivi ben identificati;</a:t>
            </a:r>
          </a:p>
          <a:p>
            <a:pPr lvl="1" algn="just" eaLnBrk="1" hangingPunct="1">
              <a:buFont typeface="Wingdings" pitchFamily="2" charset="2"/>
              <a:buChar char="Ø"/>
            </a:pPr>
            <a:r>
              <a:rPr lang="it-IT" sz="2400" smtClean="0"/>
              <a:t>tempi precisi per raggiungerli;</a:t>
            </a:r>
          </a:p>
          <a:p>
            <a:pPr lvl="1" algn="just" eaLnBrk="1" hangingPunct="1">
              <a:buFont typeface="Wingdings" pitchFamily="2" charset="2"/>
              <a:buChar char="Ø"/>
            </a:pPr>
            <a:r>
              <a:rPr lang="it-IT" sz="2400" smtClean="0"/>
              <a:t>molti documenti da compilare;</a:t>
            </a:r>
          </a:p>
          <a:p>
            <a:pPr lvl="1" algn="just" eaLnBrk="1" hangingPunct="1">
              <a:buFont typeface="Wingdings" pitchFamily="2" charset="2"/>
              <a:buChar char="Ø"/>
            </a:pPr>
            <a:r>
              <a:rPr lang="it-IT" sz="2400" smtClean="0"/>
              <a:t>molti soldi da spendere in tempi brevi.</a:t>
            </a:r>
          </a:p>
          <a:p>
            <a:pPr algn="just" eaLnBrk="1" hangingPunct="1"/>
            <a:r>
              <a:rPr lang="it-IT" sz="2800" smtClean="0"/>
              <a:t>Il volontario deve vivere in condizioni di povertà dignitosa, con una parziale parità con gli interlocutori che non lo faccia «</a:t>
            </a:r>
            <a:r>
              <a:rPr lang="it-IT" sz="2800" i="1" smtClean="0"/>
              <a:t>apparire</a:t>
            </a:r>
            <a:r>
              <a:rPr lang="it-IT" sz="2800" smtClean="0"/>
              <a:t>» come un uomo di potere</a:t>
            </a:r>
          </a:p>
          <a:p>
            <a:pPr algn="just" eaLnBrk="1" hangingPunct="1"/>
            <a:r>
              <a:rPr lang="it-IT" sz="2800" smtClean="0"/>
              <a:t>Attenzione, comunque! Spesso si deve abbandonare lo stile troppo idealista di «</a:t>
            </a:r>
            <a:r>
              <a:rPr lang="it-IT" sz="2800" i="1" smtClean="0"/>
              <a:t>voler vivere come la gente</a:t>
            </a:r>
            <a:r>
              <a:rPr lang="it-IT" sz="2800" smtClean="0"/>
              <a:t>»</a:t>
            </a:r>
          </a:p>
        </p:txBody>
      </p:sp>
      <p:sp>
        <p:nvSpPr>
          <p:cNvPr id="4" name="Segnaposto numero diapositiva 3"/>
          <p:cNvSpPr>
            <a:spLocks noGrp="1"/>
          </p:cNvSpPr>
          <p:nvPr>
            <p:ph type="sldNum" sz="quarter" idx="12"/>
          </p:nvPr>
        </p:nvSpPr>
        <p:spPr/>
        <p:txBody>
          <a:bodyPr/>
          <a:lstStyle/>
          <a:p>
            <a:pPr>
              <a:defRPr/>
            </a:pPr>
            <a:fld id="{BC1532F7-7398-4BDF-B487-0E535D3F0998}" type="slidenum">
              <a:rPr lang="it-IT">
                <a:solidFill>
                  <a:prstClr val="black">
                    <a:tint val="75000"/>
                  </a:prstClr>
                </a:solidFill>
              </a:rPr>
              <a:pPr>
                <a:defRPr/>
              </a:pPr>
              <a:t>84</a:t>
            </a:fld>
            <a:endParaRPr lang="it-IT" dirty="0">
              <a:solidFill>
                <a:prstClr val="black">
                  <a:tint val="75000"/>
                </a:prstClr>
              </a:solidFill>
            </a:endParaRPr>
          </a:p>
        </p:txBody>
      </p:sp>
    </p:spTree>
    <p:extLst>
      <p:ext uri="{BB962C8B-B14F-4D97-AF65-F5344CB8AC3E}">
        <p14:creationId xmlns:p14="http://schemas.microsoft.com/office/powerpoint/2010/main" val="190594878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olo 1"/>
          <p:cNvSpPr>
            <a:spLocks noGrp="1"/>
          </p:cNvSpPr>
          <p:nvPr>
            <p:ph type="title"/>
          </p:nvPr>
        </p:nvSpPr>
        <p:spPr>
          <a:xfrm>
            <a:off x="457200" y="274638"/>
            <a:ext cx="8229600" cy="490537"/>
          </a:xfrm>
        </p:spPr>
        <p:txBody>
          <a:bodyPr rtlCol="0">
            <a:normAutofit fontScale="90000"/>
          </a:bodyPr>
          <a:lstStyle/>
          <a:p>
            <a:pPr eaLnBrk="1" fontAlgn="auto" hangingPunct="1">
              <a:spcAft>
                <a:spcPts val="0"/>
              </a:spcAft>
              <a:defRPr/>
            </a:pPr>
            <a:r>
              <a:rPr lang="it-IT" sz="3600" dirty="0" smtClean="0"/>
              <a:t>6. FAVORIRE L’AUTOSVILUPPO </a:t>
            </a:r>
          </a:p>
        </p:txBody>
      </p:sp>
      <p:sp>
        <p:nvSpPr>
          <p:cNvPr id="55299" name="Segnaposto contenuto 2"/>
          <p:cNvSpPr>
            <a:spLocks noGrp="1"/>
          </p:cNvSpPr>
          <p:nvPr>
            <p:ph idx="1"/>
          </p:nvPr>
        </p:nvSpPr>
        <p:spPr>
          <a:xfrm>
            <a:off x="323850" y="981075"/>
            <a:ext cx="8569325" cy="5145088"/>
          </a:xfrm>
        </p:spPr>
        <p:txBody>
          <a:bodyPr/>
          <a:lstStyle/>
          <a:p>
            <a:pPr algn="just" eaLnBrk="1" hangingPunct="1"/>
            <a:r>
              <a:rPr lang="it-IT" sz="2800" smtClean="0"/>
              <a:t>È fondamentale scoprire quale fra i problemi sarà mobilitante, in grado di raccogliere l’impegno della popolazione, la sua partecipazione</a:t>
            </a:r>
          </a:p>
          <a:p>
            <a:pPr algn="just" eaLnBrk="1" hangingPunct="1"/>
            <a:r>
              <a:rPr lang="it-IT" sz="2800" smtClean="0"/>
              <a:t>L’urgenza di un problema non è definita da parametri oggettivi, ma dalla visione soggettiva di una popolazione ed è fondamentale scoprire cosa la stessa, dal suo punto di vista, ritenga urgente ed improrogabile</a:t>
            </a:r>
          </a:p>
          <a:p>
            <a:pPr algn="just" eaLnBrk="1" hangingPunct="1"/>
            <a:r>
              <a:rPr lang="it-IT" sz="2800" smtClean="0"/>
              <a:t>È questo il problema chiave per un intervento il cui protagonista sia il portatore del problema stesso e non l’esperto, il finanziatore, l’autorità od un volontario venuto da un altro mondo</a:t>
            </a:r>
          </a:p>
          <a:p>
            <a:pPr algn="just" eaLnBrk="1" hangingPunct="1"/>
            <a:endParaRPr lang="it-IT" sz="2800" smtClean="0"/>
          </a:p>
        </p:txBody>
      </p:sp>
      <p:sp>
        <p:nvSpPr>
          <p:cNvPr id="4" name="Segnaposto numero diapositiva 3"/>
          <p:cNvSpPr>
            <a:spLocks noGrp="1"/>
          </p:cNvSpPr>
          <p:nvPr>
            <p:ph type="sldNum" sz="quarter" idx="12"/>
          </p:nvPr>
        </p:nvSpPr>
        <p:spPr/>
        <p:txBody>
          <a:bodyPr/>
          <a:lstStyle/>
          <a:p>
            <a:pPr>
              <a:defRPr/>
            </a:pPr>
            <a:fld id="{6CBC3915-E146-4892-8C94-9B548DC7D20C}" type="slidenum">
              <a:rPr lang="it-IT">
                <a:solidFill>
                  <a:prstClr val="black">
                    <a:tint val="75000"/>
                  </a:prstClr>
                </a:solidFill>
              </a:rPr>
              <a:pPr>
                <a:defRPr/>
              </a:pPr>
              <a:t>85</a:t>
            </a:fld>
            <a:endParaRPr lang="it-IT" dirty="0">
              <a:solidFill>
                <a:prstClr val="black">
                  <a:tint val="75000"/>
                </a:prstClr>
              </a:solidFill>
            </a:endParaRPr>
          </a:p>
        </p:txBody>
      </p:sp>
    </p:spTree>
    <p:extLst>
      <p:ext uri="{BB962C8B-B14F-4D97-AF65-F5344CB8AC3E}">
        <p14:creationId xmlns:p14="http://schemas.microsoft.com/office/powerpoint/2010/main" val="139549529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olo 1"/>
          <p:cNvSpPr>
            <a:spLocks noGrp="1"/>
          </p:cNvSpPr>
          <p:nvPr>
            <p:ph type="title"/>
          </p:nvPr>
        </p:nvSpPr>
        <p:spPr/>
        <p:txBody>
          <a:bodyPr rtlCol="0">
            <a:normAutofit fontScale="90000"/>
          </a:bodyPr>
          <a:lstStyle/>
          <a:p>
            <a:pPr eaLnBrk="1" fontAlgn="auto" hangingPunct="1">
              <a:spcAft>
                <a:spcPts val="0"/>
              </a:spcAft>
              <a:defRPr/>
            </a:pPr>
            <a:r>
              <a:rPr lang="it-IT" sz="3600" dirty="0" smtClean="0"/>
              <a:t>7. AUTOPROMOZIONE – ASSISTENZA – ASSISTENZIALISMO (1)</a:t>
            </a:r>
          </a:p>
        </p:txBody>
      </p:sp>
      <p:sp>
        <p:nvSpPr>
          <p:cNvPr id="56323" name="Segnaposto contenuto 2"/>
          <p:cNvSpPr>
            <a:spLocks noGrp="1"/>
          </p:cNvSpPr>
          <p:nvPr>
            <p:ph idx="1"/>
          </p:nvPr>
        </p:nvSpPr>
        <p:spPr>
          <a:xfrm>
            <a:off x="323850" y="1484313"/>
            <a:ext cx="8569325" cy="4641850"/>
          </a:xfrm>
        </p:spPr>
        <p:txBody>
          <a:bodyPr/>
          <a:lstStyle/>
          <a:p>
            <a:pPr algn="just" eaLnBrk="1" hangingPunct="1"/>
            <a:r>
              <a:rPr lang="it-IT" sz="2800" smtClean="0"/>
              <a:t>L’inclusione dei beneficiari nel processo decisionale deve essere la preoccupazione costante</a:t>
            </a:r>
          </a:p>
          <a:p>
            <a:pPr algn="just" eaLnBrk="1" hangingPunct="1"/>
            <a:r>
              <a:rPr lang="it-IT" sz="2800" smtClean="0"/>
              <a:t>Quando si concepisce un intervento di aiuto, la domanda chiave è: «</a:t>
            </a:r>
            <a:r>
              <a:rPr lang="it-IT" sz="2800" i="1" smtClean="0"/>
              <a:t>Chi decide?</a:t>
            </a:r>
            <a:r>
              <a:rPr lang="it-IT" sz="2800" smtClean="0"/>
              <a:t>»:</a:t>
            </a:r>
          </a:p>
          <a:p>
            <a:pPr lvl="1" algn="just" eaLnBrk="1" hangingPunct="1">
              <a:buFont typeface="Wingdings" pitchFamily="2" charset="2"/>
              <a:buChar char="Ø"/>
            </a:pPr>
            <a:r>
              <a:rPr lang="it-IT" sz="2400" smtClean="0"/>
              <a:t>chi decide quale è il problema?</a:t>
            </a:r>
          </a:p>
          <a:p>
            <a:pPr lvl="1" algn="just" eaLnBrk="1" hangingPunct="1">
              <a:buFont typeface="Wingdings" pitchFamily="2" charset="2"/>
              <a:buChar char="Ø"/>
            </a:pPr>
            <a:r>
              <a:rPr lang="it-IT" sz="2400" smtClean="0"/>
              <a:t>quali fra i problemi sono prioritari?</a:t>
            </a:r>
          </a:p>
          <a:p>
            <a:pPr lvl="1" algn="just" eaLnBrk="1" hangingPunct="1">
              <a:buFont typeface="Wingdings" pitchFamily="2" charset="2"/>
              <a:buChar char="Ø"/>
            </a:pPr>
            <a:r>
              <a:rPr lang="it-IT" sz="2400" smtClean="0"/>
              <a:t>quale è la priorità maggiore?</a:t>
            </a:r>
          </a:p>
          <a:p>
            <a:pPr lvl="1" algn="just" eaLnBrk="1" hangingPunct="1">
              <a:buFont typeface="Wingdings" pitchFamily="2" charset="2"/>
              <a:buChar char="Ø"/>
            </a:pPr>
            <a:r>
              <a:rPr lang="it-IT" sz="2400" smtClean="0"/>
              <a:t>quali sono i metodi con i quali intervenire?</a:t>
            </a:r>
          </a:p>
          <a:p>
            <a:pPr lvl="1" algn="just" eaLnBrk="1" hangingPunct="1">
              <a:buFont typeface="Wingdings" pitchFamily="2" charset="2"/>
              <a:buChar char="Ø"/>
            </a:pPr>
            <a:r>
              <a:rPr lang="it-IT" sz="2400" smtClean="0"/>
              <a:t>quali persone devono essere incluse nelle decisioni?</a:t>
            </a:r>
          </a:p>
          <a:p>
            <a:pPr lvl="1" algn="just" eaLnBrk="1" hangingPunct="1">
              <a:buFont typeface="Wingdings" pitchFamily="2" charset="2"/>
              <a:buChar char="Ø"/>
            </a:pPr>
            <a:r>
              <a:rPr lang="it-IT" sz="2400" smtClean="0"/>
              <a:t>quali le risorse da utilizzare?</a:t>
            </a:r>
          </a:p>
        </p:txBody>
      </p:sp>
      <p:sp>
        <p:nvSpPr>
          <p:cNvPr id="4" name="Segnaposto numero diapositiva 3"/>
          <p:cNvSpPr>
            <a:spLocks noGrp="1"/>
          </p:cNvSpPr>
          <p:nvPr>
            <p:ph type="sldNum" sz="quarter" idx="12"/>
          </p:nvPr>
        </p:nvSpPr>
        <p:spPr/>
        <p:txBody>
          <a:bodyPr/>
          <a:lstStyle/>
          <a:p>
            <a:pPr>
              <a:defRPr/>
            </a:pPr>
            <a:fld id="{6503A0B3-3508-4B8D-972C-86CF0CF19D24}" type="slidenum">
              <a:rPr lang="it-IT">
                <a:solidFill>
                  <a:prstClr val="black">
                    <a:tint val="75000"/>
                  </a:prstClr>
                </a:solidFill>
              </a:rPr>
              <a:pPr>
                <a:defRPr/>
              </a:pPr>
              <a:t>86</a:t>
            </a:fld>
            <a:endParaRPr lang="it-IT" dirty="0">
              <a:solidFill>
                <a:prstClr val="black">
                  <a:tint val="75000"/>
                </a:prstClr>
              </a:solidFill>
            </a:endParaRPr>
          </a:p>
        </p:txBody>
      </p:sp>
    </p:spTree>
    <p:extLst>
      <p:ext uri="{BB962C8B-B14F-4D97-AF65-F5344CB8AC3E}">
        <p14:creationId xmlns:p14="http://schemas.microsoft.com/office/powerpoint/2010/main" val="47638700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olo 1"/>
          <p:cNvSpPr>
            <a:spLocks noGrp="1"/>
          </p:cNvSpPr>
          <p:nvPr>
            <p:ph type="title"/>
          </p:nvPr>
        </p:nvSpPr>
        <p:spPr>
          <a:xfrm>
            <a:off x="457200" y="274638"/>
            <a:ext cx="8229600" cy="993775"/>
          </a:xfrm>
        </p:spPr>
        <p:txBody>
          <a:bodyPr rtlCol="0">
            <a:normAutofit fontScale="90000"/>
          </a:bodyPr>
          <a:lstStyle/>
          <a:p>
            <a:pPr eaLnBrk="1" fontAlgn="auto" hangingPunct="1">
              <a:spcAft>
                <a:spcPts val="0"/>
              </a:spcAft>
              <a:defRPr/>
            </a:pPr>
            <a:r>
              <a:rPr lang="it-IT" sz="3600" dirty="0" smtClean="0"/>
              <a:t>7. AUTOPROMOZIONE – ASSISTENZA – ASSISTENZIALISMO (2)</a:t>
            </a:r>
          </a:p>
        </p:txBody>
      </p:sp>
      <p:sp>
        <p:nvSpPr>
          <p:cNvPr id="87043" name="Segnaposto contenuto 2"/>
          <p:cNvSpPr>
            <a:spLocks noGrp="1"/>
          </p:cNvSpPr>
          <p:nvPr>
            <p:ph idx="1"/>
          </p:nvPr>
        </p:nvSpPr>
        <p:spPr>
          <a:xfrm>
            <a:off x="250825" y="1412875"/>
            <a:ext cx="8713788" cy="5040313"/>
          </a:xfrm>
        </p:spPr>
        <p:txBody>
          <a:bodyPr rtlCol="0">
            <a:normAutofit lnSpcReduction="10000"/>
          </a:bodyPr>
          <a:lstStyle/>
          <a:p>
            <a:pPr algn="just" eaLnBrk="1" fontAlgn="auto" hangingPunct="1">
              <a:spcAft>
                <a:spcPts val="0"/>
              </a:spcAft>
              <a:buFont typeface="Arial" pitchFamily="34" charset="0"/>
              <a:buChar char="•"/>
              <a:defRPr/>
            </a:pPr>
            <a:r>
              <a:rPr lang="it-IT" sz="2800" dirty="0" smtClean="0"/>
              <a:t>Tanto più un intervento viene interpretato in senso emergenziale, tanto meno i beneficiari vengono inclusi nelle decisioni </a:t>
            </a:r>
          </a:p>
          <a:p>
            <a:pPr algn="just" eaLnBrk="1" fontAlgn="auto" hangingPunct="1">
              <a:spcAft>
                <a:spcPts val="0"/>
              </a:spcAft>
              <a:buFont typeface="Arial" pitchFamily="34" charset="0"/>
              <a:buChar char="•"/>
              <a:defRPr/>
            </a:pPr>
            <a:r>
              <a:rPr lang="it-IT" sz="2800" dirty="0" smtClean="0"/>
              <a:t>Tanto più l’intervento risponde ai principi dell’autopromozione, tanto più diventa essenziale includere i beneficiari nel processo decisorio</a:t>
            </a:r>
          </a:p>
          <a:p>
            <a:pPr algn="just" eaLnBrk="1" fontAlgn="auto" hangingPunct="1">
              <a:spcAft>
                <a:spcPts val="0"/>
              </a:spcAft>
              <a:buFont typeface="Arial" pitchFamily="34" charset="0"/>
              <a:buChar char="•"/>
              <a:defRPr/>
            </a:pPr>
            <a:r>
              <a:rPr lang="it-IT" sz="2800" dirty="0" smtClean="0"/>
              <a:t>L’assistenza (cioè l’aiuto a chi non ce la fa) è indubbiamente utile, ma va distinta dal dannoso assistenzialismo</a:t>
            </a:r>
          </a:p>
          <a:p>
            <a:pPr algn="just" eaLnBrk="1" fontAlgn="auto" hangingPunct="1">
              <a:spcAft>
                <a:spcPts val="0"/>
              </a:spcAft>
              <a:buFont typeface="Arial" pitchFamily="34" charset="0"/>
              <a:buChar char="•"/>
              <a:defRPr/>
            </a:pPr>
            <a:r>
              <a:rPr lang="it-IT" sz="2800" dirty="0" smtClean="0"/>
              <a:t>Chi decide a quali persone e situazioni va erogata l’assistenza? </a:t>
            </a:r>
          </a:p>
        </p:txBody>
      </p:sp>
      <p:sp>
        <p:nvSpPr>
          <p:cNvPr id="4" name="Segnaposto numero diapositiva 3"/>
          <p:cNvSpPr>
            <a:spLocks noGrp="1"/>
          </p:cNvSpPr>
          <p:nvPr>
            <p:ph type="sldNum" sz="quarter" idx="12"/>
          </p:nvPr>
        </p:nvSpPr>
        <p:spPr/>
        <p:txBody>
          <a:bodyPr/>
          <a:lstStyle/>
          <a:p>
            <a:pPr>
              <a:defRPr/>
            </a:pPr>
            <a:fld id="{30095B4A-5D96-4226-9634-96C41315B8F4}" type="slidenum">
              <a:rPr lang="it-IT">
                <a:solidFill>
                  <a:prstClr val="black">
                    <a:tint val="75000"/>
                  </a:prstClr>
                </a:solidFill>
              </a:rPr>
              <a:pPr>
                <a:defRPr/>
              </a:pPr>
              <a:t>87</a:t>
            </a:fld>
            <a:endParaRPr lang="it-IT" dirty="0">
              <a:solidFill>
                <a:prstClr val="black">
                  <a:tint val="75000"/>
                </a:prstClr>
              </a:solidFill>
            </a:endParaRPr>
          </a:p>
        </p:txBody>
      </p:sp>
    </p:spTree>
    <p:extLst>
      <p:ext uri="{BB962C8B-B14F-4D97-AF65-F5344CB8AC3E}">
        <p14:creationId xmlns:p14="http://schemas.microsoft.com/office/powerpoint/2010/main" val="184557113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olo 1"/>
          <p:cNvSpPr>
            <a:spLocks noGrp="1"/>
          </p:cNvSpPr>
          <p:nvPr>
            <p:ph type="title"/>
          </p:nvPr>
        </p:nvSpPr>
        <p:spPr>
          <a:xfrm>
            <a:off x="457200" y="274638"/>
            <a:ext cx="8229600" cy="993775"/>
          </a:xfrm>
        </p:spPr>
        <p:txBody>
          <a:bodyPr rtlCol="0">
            <a:normAutofit fontScale="90000"/>
          </a:bodyPr>
          <a:lstStyle/>
          <a:p>
            <a:pPr eaLnBrk="1" fontAlgn="auto" hangingPunct="1">
              <a:spcAft>
                <a:spcPts val="0"/>
              </a:spcAft>
              <a:defRPr/>
            </a:pPr>
            <a:r>
              <a:rPr lang="it-IT" sz="3600" dirty="0" smtClean="0"/>
              <a:t>7. AUTOPROMOZIONE – ASSISTENZA – ASSISTENZIALISMO (3)</a:t>
            </a:r>
          </a:p>
        </p:txBody>
      </p:sp>
      <p:sp>
        <p:nvSpPr>
          <p:cNvPr id="58371" name="Segnaposto contenuto 2"/>
          <p:cNvSpPr>
            <a:spLocks noGrp="1"/>
          </p:cNvSpPr>
          <p:nvPr>
            <p:ph idx="1"/>
          </p:nvPr>
        </p:nvSpPr>
        <p:spPr>
          <a:xfrm>
            <a:off x="250825" y="1412875"/>
            <a:ext cx="8713788" cy="4968875"/>
          </a:xfrm>
        </p:spPr>
        <p:txBody>
          <a:bodyPr/>
          <a:lstStyle/>
          <a:p>
            <a:pPr algn="just" eaLnBrk="1" hangingPunct="1"/>
            <a:r>
              <a:rPr lang="it-IT" sz="2800" smtClean="0"/>
              <a:t>Non può decidere:</a:t>
            </a:r>
          </a:p>
          <a:p>
            <a:pPr lvl="1" algn="just" eaLnBrk="1" hangingPunct="1">
              <a:buFont typeface="Wingdings" pitchFamily="2" charset="2"/>
              <a:buChar char="Ø"/>
            </a:pPr>
            <a:r>
              <a:rPr lang="it-IT" sz="2400" smtClean="0"/>
              <a:t>né uno straniero;</a:t>
            </a:r>
          </a:p>
          <a:p>
            <a:pPr lvl="1" algn="just" eaLnBrk="1" hangingPunct="1">
              <a:buFont typeface="Wingdings" pitchFamily="2" charset="2"/>
              <a:buChar char="Ø"/>
            </a:pPr>
            <a:r>
              <a:rPr lang="it-IT" sz="2400" smtClean="0"/>
              <a:t>né un’autorità;</a:t>
            </a:r>
          </a:p>
          <a:p>
            <a:pPr lvl="1" algn="just" eaLnBrk="1" hangingPunct="1">
              <a:buFont typeface="Wingdings" pitchFamily="2" charset="2"/>
              <a:buChar char="Ø"/>
            </a:pPr>
            <a:r>
              <a:rPr lang="it-IT" sz="2400" smtClean="0"/>
              <a:t>né un tecnico o qualunque soggetto che risulti simpatico od attendibile al donatore.</a:t>
            </a:r>
          </a:p>
          <a:p>
            <a:pPr algn="just" eaLnBrk="1" hangingPunct="1"/>
            <a:r>
              <a:rPr lang="it-IT" sz="2800" smtClean="0"/>
              <a:t>La decisione deve essere presa da un gruppo che sia riconosciuto e parte integrante della popolazione </a:t>
            </a:r>
          </a:p>
          <a:p>
            <a:pPr algn="just" eaLnBrk="1" hangingPunct="1"/>
            <a:r>
              <a:rPr lang="it-IT" sz="2800" smtClean="0"/>
              <a:t>L’assistenzialismo è invece:</a:t>
            </a:r>
          </a:p>
          <a:p>
            <a:pPr lvl="1" algn="just" eaLnBrk="1" hangingPunct="1">
              <a:buFont typeface="Wingdings" pitchFamily="2" charset="2"/>
              <a:buChar char="Ø"/>
            </a:pPr>
            <a:r>
              <a:rPr lang="it-IT" sz="2400" smtClean="0"/>
              <a:t>un aiuto sostitutivo, risolve un bisogno od un problema per il quale il beneficiario poteva in qualche modo fare da sé;</a:t>
            </a:r>
          </a:p>
          <a:p>
            <a:pPr lvl="1" algn="just" eaLnBrk="1" hangingPunct="1">
              <a:buFont typeface="Wingdings" pitchFamily="2" charset="2"/>
              <a:buChar char="Ø"/>
            </a:pPr>
            <a:r>
              <a:rPr lang="it-IT" sz="2400" smtClean="0"/>
              <a:t>diseducante e contribuisce a conservare il problema.</a:t>
            </a:r>
          </a:p>
        </p:txBody>
      </p:sp>
      <p:sp>
        <p:nvSpPr>
          <p:cNvPr id="4" name="Segnaposto numero diapositiva 3"/>
          <p:cNvSpPr>
            <a:spLocks noGrp="1"/>
          </p:cNvSpPr>
          <p:nvPr>
            <p:ph type="sldNum" sz="quarter" idx="12"/>
          </p:nvPr>
        </p:nvSpPr>
        <p:spPr/>
        <p:txBody>
          <a:bodyPr/>
          <a:lstStyle/>
          <a:p>
            <a:pPr>
              <a:defRPr/>
            </a:pPr>
            <a:fld id="{4C26402A-EB67-4E08-BC47-B2163822FE90}" type="slidenum">
              <a:rPr lang="it-IT">
                <a:solidFill>
                  <a:prstClr val="black">
                    <a:tint val="75000"/>
                  </a:prstClr>
                </a:solidFill>
              </a:rPr>
              <a:pPr>
                <a:defRPr/>
              </a:pPr>
              <a:t>88</a:t>
            </a:fld>
            <a:endParaRPr lang="it-IT" dirty="0">
              <a:solidFill>
                <a:prstClr val="black">
                  <a:tint val="75000"/>
                </a:prstClr>
              </a:solidFill>
            </a:endParaRPr>
          </a:p>
        </p:txBody>
      </p:sp>
    </p:spTree>
    <p:extLst>
      <p:ext uri="{BB962C8B-B14F-4D97-AF65-F5344CB8AC3E}">
        <p14:creationId xmlns:p14="http://schemas.microsoft.com/office/powerpoint/2010/main" val="363166755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olo 1"/>
          <p:cNvSpPr>
            <a:spLocks noGrp="1"/>
          </p:cNvSpPr>
          <p:nvPr>
            <p:ph type="title"/>
          </p:nvPr>
        </p:nvSpPr>
        <p:spPr/>
        <p:txBody>
          <a:bodyPr rtlCol="0">
            <a:normAutofit fontScale="90000"/>
          </a:bodyPr>
          <a:lstStyle/>
          <a:p>
            <a:pPr eaLnBrk="1" fontAlgn="auto" hangingPunct="1">
              <a:spcAft>
                <a:spcPts val="0"/>
              </a:spcAft>
              <a:defRPr/>
            </a:pPr>
            <a:r>
              <a:rPr lang="it-IT" sz="3600" dirty="0" smtClean="0"/>
              <a:t>7. AUTOPROMOZIONE – ASSISTENZA –ASSISTENZIALISMO (4)</a:t>
            </a:r>
          </a:p>
        </p:txBody>
      </p:sp>
      <p:sp>
        <p:nvSpPr>
          <p:cNvPr id="59395" name="Segnaposto contenuto 2"/>
          <p:cNvSpPr>
            <a:spLocks noGrp="1"/>
          </p:cNvSpPr>
          <p:nvPr>
            <p:ph idx="1"/>
          </p:nvPr>
        </p:nvSpPr>
        <p:spPr>
          <a:xfrm>
            <a:off x="250825" y="1412875"/>
            <a:ext cx="8642350" cy="4895850"/>
          </a:xfrm>
        </p:spPr>
        <p:txBody>
          <a:bodyPr/>
          <a:lstStyle/>
          <a:p>
            <a:pPr algn="just" eaLnBrk="1" hangingPunct="1"/>
            <a:r>
              <a:rPr lang="it-IT" sz="2800" smtClean="0"/>
              <a:t>Anche i poveri hanno capacità e risorse che devono essere messe in campo e valorizzate: «</a:t>
            </a:r>
            <a:r>
              <a:rPr lang="it-IT" sz="2800" i="1" smtClean="0"/>
              <a:t>Nessuno è talmente ricco da non aver niente da ricevere e nessuno è talmente povero da non avere nulla da dare</a:t>
            </a:r>
            <a:r>
              <a:rPr lang="it-IT" sz="2800" smtClean="0"/>
              <a:t>»</a:t>
            </a:r>
          </a:p>
          <a:p>
            <a:pPr algn="just" eaLnBrk="1" hangingPunct="1"/>
            <a:r>
              <a:rPr lang="it-IT" sz="2800" smtClean="0"/>
              <a:t>I poveri hanno prima di tutto bisogno di recuperare autostima e fiducia in se stessi</a:t>
            </a:r>
          </a:p>
          <a:p>
            <a:pPr algn="just" eaLnBrk="1" hangingPunct="1"/>
            <a:r>
              <a:rPr lang="it-IT" sz="2800" smtClean="0"/>
              <a:t>Proteggendo continuamente i poveri ed inserendoli per esempio in mercati protetti, artificiali (una scorciatoia!), non si rendono  autonomi e capaci di camminare con le loro gambe</a:t>
            </a:r>
          </a:p>
          <a:p>
            <a:pPr algn="just" eaLnBrk="1" hangingPunct="1"/>
            <a:endParaRPr lang="it-IT" sz="2800" smtClean="0"/>
          </a:p>
        </p:txBody>
      </p:sp>
      <p:sp>
        <p:nvSpPr>
          <p:cNvPr id="4" name="Segnaposto numero diapositiva 3"/>
          <p:cNvSpPr>
            <a:spLocks noGrp="1"/>
          </p:cNvSpPr>
          <p:nvPr>
            <p:ph type="sldNum" sz="quarter" idx="12"/>
          </p:nvPr>
        </p:nvSpPr>
        <p:spPr/>
        <p:txBody>
          <a:bodyPr/>
          <a:lstStyle/>
          <a:p>
            <a:pPr>
              <a:defRPr/>
            </a:pPr>
            <a:fld id="{16EE659F-9415-49CE-9E2F-DF4D81A066DC}" type="slidenum">
              <a:rPr lang="it-IT">
                <a:solidFill>
                  <a:prstClr val="black">
                    <a:tint val="75000"/>
                  </a:prstClr>
                </a:solidFill>
              </a:rPr>
              <a:pPr>
                <a:defRPr/>
              </a:pPr>
              <a:t>89</a:t>
            </a:fld>
            <a:endParaRPr lang="it-IT" dirty="0">
              <a:solidFill>
                <a:prstClr val="black">
                  <a:tint val="75000"/>
                </a:prstClr>
              </a:solidFill>
            </a:endParaRPr>
          </a:p>
        </p:txBody>
      </p:sp>
    </p:spTree>
    <p:extLst>
      <p:ext uri="{BB962C8B-B14F-4D97-AF65-F5344CB8AC3E}">
        <p14:creationId xmlns:p14="http://schemas.microsoft.com/office/powerpoint/2010/main" val="4129699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p:txBody>
          <a:bodyPr/>
          <a:lstStyle/>
          <a:p>
            <a:r>
              <a:rPr lang="it-IT" sz="2800" b="1" u="sng" smtClean="0"/>
              <a:t>Impero del Mali</a:t>
            </a:r>
          </a:p>
        </p:txBody>
      </p:sp>
      <p:sp>
        <p:nvSpPr>
          <p:cNvPr id="4" name="Segnaposto numero diapositiva 3"/>
          <p:cNvSpPr>
            <a:spLocks noGrp="1"/>
          </p:cNvSpPr>
          <p:nvPr>
            <p:ph type="sldNum" sz="quarter" idx="12"/>
          </p:nvPr>
        </p:nvSpPr>
        <p:spPr/>
        <p:txBody>
          <a:bodyPr/>
          <a:lstStyle/>
          <a:p>
            <a:pPr>
              <a:defRPr/>
            </a:pPr>
            <a:fld id="{F453E1D3-BD09-456C-8739-C47A635124A1}" type="slidenum">
              <a:rPr lang="it-IT" smtClean="0">
                <a:solidFill>
                  <a:prstClr val="black">
                    <a:tint val="75000"/>
                  </a:prstClr>
                </a:solidFill>
              </a:rPr>
              <a:pPr>
                <a:defRPr/>
              </a:pPr>
              <a:t>9</a:t>
            </a:fld>
            <a:endParaRPr lang="it-IT">
              <a:solidFill>
                <a:prstClr val="black">
                  <a:tint val="75000"/>
                </a:prstClr>
              </a:solidFill>
            </a:endParaRPr>
          </a:p>
        </p:txBody>
      </p:sp>
      <p:pic>
        <p:nvPicPr>
          <p:cNvPr id="6148" name="Segnaposto contenuto 4" descr="Mali-map.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1071563"/>
            <a:ext cx="5386388" cy="5394325"/>
          </a:xfrm>
        </p:spPr>
      </p:pic>
    </p:spTree>
    <p:extLst>
      <p:ext uri="{BB962C8B-B14F-4D97-AF65-F5344CB8AC3E}">
        <p14:creationId xmlns:p14="http://schemas.microsoft.com/office/powerpoint/2010/main" val="251047730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olo 1"/>
          <p:cNvSpPr>
            <a:spLocks noGrp="1"/>
          </p:cNvSpPr>
          <p:nvPr>
            <p:ph type="title"/>
          </p:nvPr>
        </p:nvSpPr>
        <p:spPr>
          <a:xfrm>
            <a:off x="468313" y="188913"/>
            <a:ext cx="8229600" cy="1143000"/>
          </a:xfrm>
        </p:spPr>
        <p:txBody>
          <a:bodyPr/>
          <a:lstStyle/>
          <a:p>
            <a:pPr eaLnBrk="1" hangingPunct="1"/>
            <a:r>
              <a:rPr lang="it-IT" sz="3600" smtClean="0"/>
              <a:t>8. ORIENTAMENTO ALL’EDUCAZIONE </a:t>
            </a:r>
          </a:p>
        </p:txBody>
      </p:sp>
      <p:sp>
        <p:nvSpPr>
          <p:cNvPr id="91139" name="Segnaposto contenuto 2"/>
          <p:cNvSpPr>
            <a:spLocks noGrp="1"/>
          </p:cNvSpPr>
          <p:nvPr>
            <p:ph idx="1"/>
          </p:nvPr>
        </p:nvSpPr>
        <p:spPr>
          <a:xfrm>
            <a:off x="457200" y="1484313"/>
            <a:ext cx="8229600" cy="4641850"/>
          </a:xfrm>
        </p:spPr>
        <p:txBody>
          <a:bodyPr rtlCol="0">
            <a:normAutofit fontScale="92500" lnSpcReduction="10000"/>
          </a:bodyPr>
          <a:lstStyle/>
          <a:p>
            <a:pPr algn="just" eaLnBrk="1" fontAlgn="auto" hangingPunct="1">
              <a:spcAft>
                <a:spcPts val="0"/>
              </a:spcAft>
              <a:buFont typeface="Arial" pitchFamily="34" charset="0"/>
              <a:buChar char="•"/>
              <a:defRPr/>
            </a:pPr>
            <a:r>
              <a:rPr lang="it-IT" dirty="0" smtClean="0"/>
              <a:t>L’effetto diseducativo dell’aiuto inopportuno pone in evidenza la necessità di una scelta netta a favore dell’educazione, da intendersi come aiuto a trarre da sé il meglio</a:t>
            </a:r>
          </a:p>
          <a:p>
            <a:pPr algn="just" eaLnBrk="1" fontAlgn="auto" hangingPunct="1">
              <a:spcAft>
                <a:spcPts val="0"/>
              </a:spcAft>
              <a:buFont typeface="Arial" pitchFamily="34" charset="0"/>
              <a:buChar char="•"/>
              <a:defRPr/>
            </a:pPr>
            <a:r>
              <a:rPr lang="it-IT" dirty="0" smtClean="0"/>
              <a:t>L’educazione non fa chiasso, è poco appariscente, ma fondamentale, affinché il paternalismo non prenda il sopravvento a scapito dell’autopromozione</a:t>
            </a:r>
          </a:p>
          <a:p>
            <a:pPr algn="just" eaLnBrk="1" fontAlgn="auto" hangingPunct="1">
              <a:spcAft>
                <a:spcPts val="0"/>
              </a:spcAft>
              <a:buFont typeface="Arial" pitchFamily="34" charset="0"/>
              <a:buChar char="•"/>
              <a:defRPr/>
            </a:pPr>
            <a:r>
              <a:rPr lang="it-IT" dirty="0" smtClean="0"/>
              <a:t>«</a:t>
            </a:r>
            <a:r>
              <a:rPr lang="it-IT" i="1" dirty="0" smtClean="0"/>
              <a:t>Aiutare a sognare è diventato il mio mestiere, la mia vocazione!</a:t>
            </a:r>
            <a:r>
              <a:rPr lang="it-IT" dirty="0" smtClean="0"/>
              <a:t>» (Gino Filippini)</a:t>
            </a:r>
          </a:p>
          <a:p>
            <a:pPr algn="just" eaLnBrk="1" fontAlgn="auto" hangingPunct="1">
              <a:spcAft>
                <a:spcPts val="0"/>
              </a:spcAft>
              <a:buFont typeface="Arial" pitchFamily="34" charset="0"/>
              <a:buChar char="•"/>
              <a:defRPr/>
            </a:pPr>
            <a:endParaRPr lang="it-IT" dirty="0" smtClean="0"/>
          </a:p>
        </p:txBody>
      </p:sp>
      <p:sp>
        <p:nvSpPr>
          <p:cNvPr id="4" name="Segnaposto numero diapositiva 3"/>
          <p:cNvSpPr>
            <a:spLocks noGrp="1"/>
          </p:cNvSpPr>
          <p:nvPr>
            <p:ph type="sldNum" sz="quarter" idx="12"/>
          </p:nvPr>
        </p:nvSpPr>
        <p:spPr/>
        <p:txBody>
          <a:bodyPr/>
          <a:lstStyle/>
          <a:p>
            <a:pPr>
              <a:defRPr/>
            </a:pPr>
            <a:fld id="{033B70E9-7F01-4410-917A-A74112B718CE}" type="slidenum">
              <a:rPr lang="it-IT">
                <a:solidFill>
                  <a:prstClr val="black">
                    <a:tint val="75000"/>
                  </a:prstClr>
                </a:solidFill>
              </a:rPr>
              <a:pPr>
                <a:defRPr/>
              </a:pPr>
              <a:t>90</a:t>
            </a:fld>
            <a:endParaRPr lang="it-IT" dirty="0">
              <a:solidFill>
                <a:prstClr val="black">
                  <a:tint val="75000"/>
                </a:prstClr>
              </a:solidFill>
            </a:endParaRPr>
          </a:p>
        </p:txBody>
      </p:sp>
    </p:spTree>
    <p:extLst>
      <p:ext uri="{BB962C8B-B14F-4D97-AF65-F5344CB8AC3E}">
        <p14:creationId xmlns:p14="http://schemas.microsoft.com/office/powerpoint/2010/main" val="114918872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olo 1"/>
          <p:cNvSpPr>
            <a:spLocks noGrp="1"/>
          </p:cNvSpPr>
          <p:nvPr>
            <p:ph type="title"/>
          </p:nvPr>
        </p:nvSpPr>
        <p:spPr>
          <a:xfrm>
            <a:off x="457200" y="274638"/>
            <a:ext cx="8229600" cy="561975"/>
          </a:xfrm>
        </p:spPr>
        <p:txBody>
          <a:bodyPr rtlCol="0">
            <a:normAutofit fontScale="90000"/>
          </a:bodyPr>
          <a:lstStyle/>
          <a:p>
            <a:pPr eaLnBrk="1" fontAlgn="auto" hangingPunct="1">
              <a:spcAft>
                <a:spcPts val="0"/>
              </a:spcAft>
              <a:defRPr/>
            </a:pPr>
            <a:r>
              <a:rPr lang="it-IT" sz="3600" dirty="0" smtClean="0"/>
              <a:t>9. METTERSI IN ASCOLTO (1)</a:t>
            </a:r>
          </a:p>
        </p:txBody>
      </p:sp>
      <p:sp>
        <p:nvSpPr>
          <p:cNvPr id="61443" name="Segnaposto contenuto 2"/>
          <p:cNvSpPr>
            <a:spLocks noGrp="1"/>
          </p:cNvSpPr>
          <p:nvPr>
            <p:ph idx="1"/>
          </p:nvPr>
        </p:nvSpPr>
        <p:spPr>
          <a:xfrm>
            <a:off x="250825" y="981075"/>
            <a:ext cx="8713788" cy="5145088"/>
          </a:xfrm>
        </p:spPr>
        <p:txBody>
          <a:bodyPr/>
          <a:lstStyle/>
          <a:p>
            <a:pPr algn="just" eaLnBrk="1" hangingPunct="1"/>
            <a:r>
              <a:rPr lang="it-IT" sz="2800" smtClean="0"/>
              <a:t>Più che dare risposte, bisogna ascoltare le storie degli interlocutori di resistenza, di lotte e di sconfitte, ma anche di sopravvivenza, di piccoli risultati quotidiani, …</a:t>
            </a:r>
          </a:p>
          <a:p>
            <a:pPr algn="just" eaLnBrk="1" hangingPunct="1"/>
            <a:r>
              <a:rPr lang="it-IT" sz="2800" smtClean="0"/>
              <a:t>Alla domanda </a:t>
            </a:r>
            <a:r>
              <a:rPr lang="it-IT" sz="2800" i="1" smtClean="0"/>
              <a:t>«che cosa siete venuti a fare?» </a:t>
            </a:r>
            <a:r>
              <a:rPr lang="it-IT" sz="2800" smtClean="0"/>
              <a:t>la risposta deve essere «</a:t>
            </a:r>
            <a:r>
              <a:rPr lang="it-IT" sz="2800" i="1" smtClean="0"/>
              <a:t>siamo venuti a fare quello che voi vorreste fare</a:t>
            </a:r>
            <a:r>
              <a:rPr lang="it-IT" sz="2800" smtClean="0"/>
              <a:t>» (Gino Filippini): il volontario non deve fare le cose che ha in testa, ma rispondere alle necessità</a:t>
            </a:r>
          </a:p>
          <a:p>
            <a:pPr algn="just" eaLnBrk="1" hangingPunct="1"/>
            <a:r>
              <a:rPr lang="it-IT" sz="2800" smtClean="0"/>
              <a:t>L’ascolto non è facile, l’interlocutore può decidere di:</a:t>
            </a:r>
          </a:p>
          <a:p>
            <a:pPr lvl="1" algn="just" eaLnBrk="1" hangingPunct="1">
              <a:buFont typeface="Wingdings" pitchFamily="2" charset="2"/>
              <a:buChar char="Ø"/>
            </a:pPr>
            <a:r>
              <a:rPr lang="it-IT" sz="2400" smtClean="0"/>
              <a:t>nascondere le sue necessità;</a:t>
            </a:r>
          </a:p>
          <a:p>
            <a:pPr lvl="1" algn="just" eaLnBrk="1" hangingPunct="1">
              <a:buFont typeface="Wingdings" pitchFamily="2" charset="2"/>
              <a:buChar char="Ø"/>
            </a:pPr>
            <a:r>
              <a:rPr lang="it-IT" sz="2400" smtClean="0"/>
              <a:t>manifestare solo ciò che il donatore si aspetta gli venga richiesto.</a:t>
            </a:r>
          </a:p>
        </p:txBody>
      </p:sp>
      <p:sp>
        <p:nvSpPr>
          <p:cNvPr id="4" name="Segnaposto numero diapositiva 3"/>
          <p:cNvSpPr>
            <a:spLocks noGrp="1"/>
          </p:cNvSpPr>
          <p:nvPr>
            <p:ph type="sldNum" sz="quarter" idx="12"/>
          </p:nvPr>
        </p:nvSpPr>
        <p:spPr/>
        <p:txBody>
          <a:bodyPr/>
          <a:lstStyle/>
          <a:p>
            <a:pPr>
              <a:defRPr/>
            </a:pPr>
            <a:fld id="{D0265A3C-F22B-4262-BCF3-6908CAD09867}" type="slidenum">
              <a:rPr lang="it-IT">
                <a:solidFill>
                  <a:prstClr val="black">
                    <a:tint val="75000"/>
                  </a:prstClr>
                </a:solidFill>
              </a:rPr>
              <a:pPr>
                <a:defRPr/>
              </a:pPr>
              <a:t>91</a:t>
            </a:fld>
            <a:endParaRPr lang="it-IT" dirty="0">
              <a:solidFill>
                <a:prstClr val="black">
                  <a:tint val="75000"/>
                </a:prstClr>
              </a:solidFill>
            </a:endParaRPr>
          </a:p>
        </p:txBody>
      </p:sp>
    </p:spTree>
    <p:extLst>
      <p:ext uri="{BB962C8B-B14F-4D97-AF65-F5344CB8AC3E}">
        <p14:creationId xmlns:p14="http://schemas.microsoft.com/office/powerpoint/2010/main" val="86095717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olo 1"/>
          <p:cNvSpPr>
            <a:spLocks noGrp="1"/>
          </p:cNvSpPr>
          <p:nvPr>
            <p:ph type="title"/>
          </p:nvPr>
        </p:nvSpPr>
        <p:spPr>
          <a:xfrm>
            <a:off x="457200" y="274638"/>
            <a:ext cx="8229600" cy="633412"/>
          </a:xfrm>
        </p:spPr>
        <p:txBody>
          <a:bodyPr rtlCol="0">
            <a:normAutofit fontScale="90000"/>
          </a:bodyPr>
          <a:lstStyle/>
          <a:p>
            <a:pPr eaLnBrk="1" fontAlgn="auto" hangingPunct="1">
              <a:spcAft>
                <a:spcPts val="0"/>
              </a:spcAft>
              <a:defRPr/>
            </a:pPr>
            <a:r>
              <a:rPr lang="it-IT" sz="3600" dirty="0" smtClean="0"/>
              <a:t>9. METTERSI IN ASCOLTO (2)</a:t>
            </a:r>
          </a:p>
        </p:txBody>
      </p:sp>
      <p:sp>
        <p:nvSpPr>
          <p:cNvPr id="62467" name="Segnaposto contenuto 2"/>
          <p:cNvSpPr>
            <a:spLocks noGrp="1"/>
          </p:cNvSpPr>
          <p:nvPr>
            <p:ph idx="1"/>
          </p:nvPr>
        </p:nvSpPr>
        <p:spPr>
          <a:xfrm>
            <a:off x="250825" y="1052513"/>
            <a:ext cx="8642350" cy="5073650"/>
          </a:xfrm>
        </p:spPr>
        <p:txBody>
          <a:bodyPr/>
          <a:lstStyle/>
          <a:p>
            <a:pPr algn="just" eaLnBrk="1" hangingPunct="1"/>
            <a:r>
              <a:rPr lang="it-IT" sz="2800" smtClean="0"/>
              <a:t>È questa una trappola nella quale cadono spesso i tecnici, ritenendo importanti solo i problemi attinenti alla loro competenza, confermati dai beneficiari: «</a:t>
            </a:r>
            <a:r>
              <a:rPr lang="it-IT" sz="2800" i="1" smtClean="0"/>
              <a:t>A caval donato non si guarda in bocca!</a:t>
            </a:r>
            <a:r>
              <a:rPr lang="it-IT" sz="2800" smtClean="0"/>
              <a:t>» </a:t>
            </a:r>
          </a:p>
          <a:p>
            <a:pPr algn="just" eaLnBrk="1" hangingPunct="1"/>
            <a:r>
              <a:rPr lang="it-IT" sz="2800" smtClean="0"/>
              <a:t>Nessun dono dura a lungo se non c’è l’impegno del beneficiario, prioritario è dove la gente dimostra di impegnarsi</a:t>
            </a:r>
          </a:p>
          <a:p>
            <a:pPr algn="just" eaLnBrk="1" hangingPunct="1"/>
            <a:r>
              <a:rPr lang="it-IT" sz="2800" smtClean="0"/>
              <a:t>Non basta osservare ed ascoltare la realtà, essa può essere molto diversa dalle nostre interpretazioni</a:t>
            </a:r>
          </a:p>
        </p:txBody>
      </p:sp>
      <p:sp>
        <p:nvSpPr>
          <p:cNvPr id="4" name="Segnaposto numero diapositiva 3"/>
          <p:cNvSpPr>
            <a:spLocks noGrp="1"/>
          </p:cNvSpPr>
          <p:nvPr>
            <p:ph type="sldNum" sz="quarter" idx="12"/>
          </p:nvPr>
        </p:nvSpPr>
        <p:spPr/>
        <p:txBody>
          <a:bodyPr/>
          <a:lstStyle/>
          <a:p>
            <a:pPr>
              <a:defRPr/>
            </a:pPr>
            <a:fld id="{62F17057-B9FD-46D8-9228-B13D2DCD1109}" type="slidenum">
              <a:rPr lang="it-IT">
                <a:solidFill>
                  <a:prstClr val="black">
                    <a:tint val="75000"/>
                  </a:prstClr>
                </a:solidFill>
              </a:rPr>
              <a:pPr>
                <a:defRPr/>
              </a:pPr>
              <a:t>92</a:t>
            </a:fld>
            <a:endParaRPr lang="it-IT" dirty="0">
              <a:solidFill>
                <a:prstClr val="black">
                  <a:tint val="75000"/>
                </a:prstClr>
              </a:solidFill>
            </a:endParaRPr>
          </a:p>
        </p:txBody>
      </p:sp>
    </p:spTree>
    <p:extLst>
      <p:ext uri="{BB962C8B-B14F-4D97-AF65-F5344CB8AC3E}">
        <p14:creationId xmlns:p14="http://schemas.microsoft.com/office/powerpoint/2010/main" val="372080861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olo 1"/>
          <p:cNvSpPr>
            <a:spLocks noGrp="1"/>
          </p:cNvSpPr>
          <p:nvPr>
            <p:ph type="title"/>
          </p:nvPr>
        </p:nvSpPr>
        <p:spPr>
          <a:xfrm>
            <a:off x="457200" y="274638"/>
            <a:ext cx="8229600" cy="490537"/>
          </a:xfrm>
        </p:spPr>
        <p:txBody>
          <a:bodyPr rtlCol="0">
            <a:normAutofit fontScale="90000"/>
          </a:bodyPr>
          <a:lstStyle/>
          <a:p>
            <a:pPr eaLnBrk="1" fontAlgn="auto" hangingPunct="1">
              <a:spcAft>
                <a:spcPts val="0"/>
              </a:spcAft>
              <a:defRPr/>
            </a:pPr>
            <a:r>
              <a:rPr lang="it-IT" sz="3600" dirty="0" smtClean="0"/>
              <a:t>10. INTERVENTI TEST </a:t>
            </a:r>
          </a:p>
        </p:txBody>
      </p:sp>
      <p:sp>
        <p:nvSpPr>
          <p:cNvPr id="95235" name="Segnaposto contenuto 2"/>
          <p:cNvSpPr>
            <a:spLocks noGrp="1"/>
          </p:cNvSpPr>
          <p:nvPr>
            <p:ph idx="1"/>
          </p:nvPr>
        </p:nvSpPr>
        <p:spPr>
          <a:xfrm>
            <a:off x="250825" y="836613"/>
            <a:ext cx="8642350" cy="5545137"/>
          </a:xfrm>
        </p:spPr>
        <p:txBody>
          <a:bodyPr rtlCol="0">
            <a:normAutofit lnSpcReduction="10000"/>
          </a:bodyPr>
          <a:lstStyle/>
          <a:p>
            <a:pPr algn="just" eaLnBrk="1" fontAlgn="auto" hangingPunct="1">
              <a:spcAft>
                <a:spcPts val="0"/>
              </a:spcAft>
              <a:buFont typeface="Arial" pitchFamily="34" charset="0"/>
              <a:buChar char="•"/>
              <a:defRPr/>
            </a:pPr>
            <a:r>
              <a:rPr lang="it-IT" sz="2800" dirty="0" smtClean="0"/>
              <a:t>Un modo per capire ciò che la gente pensa ma non dice può essere l’avvio di un test</a:t>
            </a:r>
          </a:p>
          <a:p>
            <a:pPr algn="just" eaLnBrk="1" fontAlgn="auto" hangingPunct="1">
              <a:spcAft>
                <a:spcPts val="0"/>
              </a:spcAft>
              <a:buFont typeface="Arial" pitchFamily="34" charset="0"/>
              <a:buChar char="•"/>
              <a:defRPr/>
            </a:pPr>
            <a:r>
              <a:rPr lang="it-IT" sz="2800" dirty="0" smtClean="0"/>
              <a:t>Talvolta la gente si aspetta tutto, ma apparentemente non si impegna in nulla e non identifica i suoi bisogni</a:t>
            </a:r>
          </a:p>
          <a:p>
            <a:pPr algn="just" eaLnBrk="1" fontAlgn="auto" hangingPunct="1">
              <a:spcAft>
                <a:spcPts val="0"/>
              </a:spcAft>
              <a:buFont typeface="Arial" pitchFamily="34" charset="0"/>
              <a:buChar char="•"/>
              <a:defRPr/>
            </a:pPr>
            <a:r>
              <a:rPr lang="it-IT" sz="2800" dirty="0" smtClean="0"/>
              <a:t>Solo attraverso un’azione si possono scoprire quali sono le questioni ritenute dagli interlocutori importanti e per le quali sono disposti ad impegnarsi</a:t>
            </a:r>
          </a:p>
          <a:p>
            <a:pPr algn="just" eaLnBrk="1" fontAlgn="auto" hangingPunct="1">
              <a:spcAft>
                <a:spcPts val="0"/>
              </a:spcAft>
              <a:buFont typeface="Arial" pitchFamily="34" charset="0"/>
              <a:buChar char="•"/>
              <a:defRPr/>
            </a:pPr>
            <a:r>
              <a:rPr lang="it-IT" sz="2800" dirty="0" smtClean="0"/>
              <a:t>In Africa si capisce più dai comportamenti che dalle parole cosa veramente la persona vuole o non vuole</a:t>
            </a:r>
          </a:p>
          <a:p>
            <a:pPr algn="just" eaLnBrk="1" fontAlgn="auto" hangingPunct="1">
              <a:spcAft>
                <a:spcPts val="0"/>
              </a:spcAft>
              <a:buFont typeface="Arial" pitchFamily="34" charset="0"/>
              <a:buChar char="•"/>
              <a:defRPr/>
            </a:pPr>
            <a:r>
              <a:rPr lang="it-IT" sz="2800" dirty="0" smtClean="0"/>
              <a:t>Il primo passo concreto va fatto dall’interlocutore ed il fare o non fare dimostrerà se l’intervento è veramente una necessità oppure no</a:t>
            </a:r>
          </a:p>
        </p:txBody>
      </p:sp>
      <p:sp>
        <p:nvSpPr>
          <p:cNvPr id="4" name="Segnaposto numero diapositiva 3"/>
          <p:cNvSpPr>
            <a:spLocks noGrp="1"/>
          </p:cNvSpPr>
          <p:nvPr>
            <p:ph type="sldNum" sz="quarter" idx="12"/>
          </p:nvPr>
        </p:nvSpPr>
        <p:spPr/>
        <p:txBody>
          <a:bodyPr/>
          <a:lstStyle/>
          <a:p>
            <a:pPr>
              <a:defRPr/>
            </a:pPr>
            <a:fld id="{E664A4CA-8210-473E-BE90-60FA2BEDED0F}" type="slidenum">
              <a:rPr lang="it-IT">
                <a:solidFill>
                  <a:prstClr val="black">
                    <a:tint val="75000"/>
                  </a:prstClr>
                </a:solidFill>
              </a:rPr>
              <a:pPr>
                <a:defRPr/>
              </a:pPr>
              <a:t>93</a:t>
            </a:fld>
            <a:endParaRPr lang="it-IT" dirty="0">
              <a:solidFill>
                <a:prstClr val="black">
                  <a:tint val="75000"/>
                </a:prstClr>
              </a:solidFill>
            </a:endParaRPr>
          </a:p>
        </p:txBody>
      </p:sp>
    </p:spTree>
    <p:extLst>
      <p:ext uri="{BB962C8B-B14F-4D97-AF65-F5344CB8AC3E}">
        <p14:creationId xmlns:p14="http://schemas.microsoft.com/office/powerpoint/2010/main" val="374571941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olo 1"/>
          <p:cNvSpPr>
            <a:spLocks noGrp="1"/>
          </p:cNvSpPr>
          <p:nvPr>
            <p:ph type="title"/>
          </p:nvPr>
        </p:nvSpPr>
        <p:spPr>
          <a:xfrm>
            <a:off x="457200" y="274638"/>
            <a:ext cx="8229600" cy="561975"/>
          </a:xfrm>
        </p:spPr>
        <p:txBody>
          <a:bodyPr rtlCol="0">
            <a:normAutofit fontScale="90000"/>
          </a:bodyPr>
          <a:lstStyle/>
          <a:p>
            <a:pPr eaLnBrk="1" fontAlgn="auto" hangingPunct="1">
              <a:spcAft>
                <a:spcPts val="0"/>
              </a:spcAft>
              <a:defRPr/>
            </a:pPr>
            <a:r>
              <a:rPr lang="it-IT" sz="3600" dirty="0" smtClean="0"/>
              <a:t>11. TRASPARENZA </a:t>
            </a:r>
          </a:p>
        </p:txBody>
      </p:sp>
      <p:sp>
        <p:nvSpPr>
          <p:cNvPr id="97283" name="Segnaposto contenuto 2"/>
          <p:cNvSpPr>
            <a:spLocks noGrp="1"/>
          </p:cNvSpPr>
          <p:nvPr>
            <p:ph idx="1"/>
          </p:nvPr>
        </p:nvSpPr>
        <p:spPr>
          <a:xfrm>
            <a:off x="250825" y="908050"/>
            <a:ext cx="8569325" cy="5218113"/>
          </a:xfrm>
        </p:spPr>
        <p:txBody>
          <a:bodyPr rtlCol="0">
            <a:normAutofit lnSpcReduction="10000"/>
          </a:bodyPr>
          <a:lstStyle/>
          <a:p>
            <a:pPr algn="just" eaLnBrk="1" fontAlgn="auto" hangingPunct="1">
              <a:spcAft>
                <a:spcPts val="0"/>
              </a:spcAft>
              <a:buFont typeface="Arial" pitchFamily="34" charset="0"/>
              <a:buChar char="•"/>
              <a:defRPr/>
            </a:pPr>
            <a:r>
              <a:rPr lang="it-IT" dirty="0" smtClean="0"/>
              <a:t>È molto importante che il lavoro dei volontari non sia svolto in modo anonimo e nascosto, ma che tutti sappiano: </a:t>
            </a:r>
          </a:p>
          <a:p>
            <a:pPr lvl="1" algn="just" eaLnBrk="1" fontAlgn="auto" hangingPunct="1">
              <a:spcAft>
                <a:spcPts val="0"/>
              </a:spcAft>
              <a:buFont typeface="Wingdings" pitchFamily="2" charset="2"/>
              <a:buChar char="Ø"/>
              <a:defRPr/>
            </a:pPr>
            <a:r>
              <a:rPr lang="it-IT" dirty="0" smtClean="0"/>
              <a:t>chi sono i volontari;  </a:t>
            </a:r>
          </a:p>
          <a:p>
            <a:pPr lvl="1" algn="just" eaLnBrk="1" fontAlgn="auto" hangingPunct="1">
              <a:spcAft>
                <a:spcPts val="0"/>
              </a:spcAft>
              <a:buFont typeface="Wingdings" pitchFamily="2" charset="2"/>
              <a:buChar char="Ø"/>
              <a:defRPr/>
            </a:pPr>
            <a:r>
              <a:rPr lang="it-IT" dirty="0" smtClean="0"/>
              <a:t>che non sono venuti nel Paese con un programma </a:t>
            </a:r>
            <a:r>
              <a:rPr lang="it-IT" dirty="0" err="1" smtClean="0"/>
              <a:t>pre</a:t>
            </a:r>
            <a:r>
              <a:rPr lang="it-IT" dirty="0" smtClean="0"/>
              <a:t>-concepito, ma per vedere, ascoltare, dialogare con la gente, conoscere la loro cultura e le loro necessità;</a:t>
            </a:r>
          </a:p>
          <a:p>
            <a:pPr lvl="1" algn="just" eaLnBrk="1" fontAlgn="auto" hangingPunct="1">
              <a:spcAft>
                <a:spcPts val="0"/>
              </a:spcAft>
              <a:buFont typeface="Wingdings" pitchFamily="2" charset="2"/>
              <a:buChar char="Ø"/>
              <a:defRPr/>
            </a:pPr>
            <a:r>
              <a:rPr lang="it-IT" dirty="0" smtClean="0"/>
              <a:t>che l’aiuto dei volontari sarà solo complementare allo sforzo locale e che senza uno sforzo apprezzabile della popolazione non ci sarà alcun aiuto.</a:t>
            </a:r>
          </a:p>
        </p:txBody>
      </p:sp>
      <p:sp>
        <p:nvSpPr>
          <p:cNvPr id="4" name="Segnaposto numero diapositiva 3"/>
          <p:cNvSpPr>
            <a:spLocks noGrp="1"/>
          </p:cNvSpPr>
          <p:nvPr>
            <p:ph type="sldNum" sz="quarter" idx="12"/>
          </p:nvPr>
        </p:nvSpPr>
        <p:spPr/>
        <p:txBody>
          <a:bodyPr/>
          <a:lstStyle/>
          <a:p>
            <a:pPr>
              <a:defRPr/>
            </a:pPr>
            <a:fld id="{1EC37597-81AF-4484-9A26-CFC906FE30C5}" type="slidenum">
              <a:rPr lang="it-IT">
                <a:solidFill>
                  <a:prstClr val="black">
                    <a:tint val="75000"/>
                  </a:prstClr>
                </a:solidFill>
              </a:rPr>
              <a:pPr>
                <a:defRPr/>
              </a:pPr>
              <a:t>94</a:t>
            </a:fld>
            <a:endParaRPr lang="it-IT">
              <a:solidFill>
                <a:prstClr val="black">
                  <a:tint val="75000"/>
                </a:prstClr>
              </a:solidFill>
            </a:endParaRPr>
          </a:p>
        </p:txBody>
      </p:sp>
    </p:spTree>
    <p:extLst>
      <p:ext uri="{BB962C8B-B14F-4D97-AF65-F5344CB8AC3E}">
        <p14:creationId xmlns:p14="http://schemas.microsoft.com/office/powerpoint/2010/main" val="164491235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3"/>
          <p:cNvSpPr txBox="1">
            <a:spLocks noChangeArrowheads="1"/>
          </p:cNvSpPr>
          <p:nvPr/>
        </p:nvSpPr>
        <p:spPr bwMode="auto">
          <a:xfrm>
            <a:off x="1166813" y="10715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endParaRPr lang="it-IT" sz="3200" smtClean="0">
              <a:solidFill>
                <a:prstClr val="black"/>
              </a:solidFill>
              <a:cs typeface="Arial" charset="0"/>
            </a:endParaRPr>
          </a:p>
        </p:txBody>
      </p:sp>
      <p:sp>
        <p:nvSpPr>
          <p:cNvPr id="65539" name="Text Box 4"/>
          <p:cNvSpPr txBox="1">
            <a:spLocks noChangeArrowheads="1"/>
          </p:cNvSpPr>
          <p:nvPr/>
        </p:nvSpPr>
        <p:spPr bwMode="auto">
          <a:xfrm>
            <a:off x="1982788" y="2924175"/>
            <a:ext cx="52530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fontAlgn="base" hangingPunct="1">
              <a:spcBef>
                <a:spcPct val="50000"/>
              </a:spcBef>
              <a:spcAft>
                <a:spcPct val="0"/>
              </a:spcAft>
              <a:buFont typeface="Arial" charset="0"/>
              <a:buNone/>
            </a:pPr>
            <a:r>
              <a:rPr lang="it-IT" sz="3200" smtClean="0">
                <a:solidFill>
                  <a:prstClr val="black"/>
                </a:solidFill>
                <a:cs typeface="Arial" charset="0"/>
              </a:rPr>
              <a:t>Grazie per l’attenzione.</a:t>
            </a:r>
          </a:p>
        </p:txBody>
      </p:sp>
      <p:sp>
        <p:nvSpPr>
          <p:cNvPr id="6" name="Segnaposto numero diapositiva 5"/>
          <p:cNvSpPr>
            <a:spLocks noGrp="1"/>
          </p:cNvSpPr>
          <p:nvPr>
            <p:ph type="sldNum" sz="quarter" idx="12"/>
          </p:nvPr>
        </p:nvSpPr>
        <p:spPr/>
        <p:txBody>
          <a:bodyPr/>
          <a:lstStyle/>
          <a:p>
            <a:pPr>
              <a:defRPr/>
            </a:pPr>
            <a:fld id="{6F483AA7-99BF-469E-A923-468B29CDF5AA}" type="slidenum">
              <a:rPr lang="it-IT">
                <a:solidFill>
                  <a:prstClr val="black">
                    <a:tint val="75000"/>
                  </a:prstClr>
                </a:solidFill>
              </a:rPr>
              <a:pPr>
                <a:defRPr/>
              </a:pPr>
              <a:t>95</a:t>
            </a:fld>
            <a:endParaRPr lang="it-IT" dirty="0">
              <a:solidFill>
                <a:prstClr val="black">
                  <a:tint val="75000"/>
                </a:prstClr>
              </a:solidFill>
            </a:endParaRPr>
          </a:p>
        </p:txBody>
      </p:sp>
    </p:spTree>
    <p:extLst>
      <p:ext uri="{BB962C8B-B14F-4D97-AF65-F5344CB8AC3E}">
        <p14:creationId xmlns:p14="http://schemas.microsoft.com/office/powerpoint/2010/main" val="4253269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7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8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9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0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700</TotalTime>
  <Words>6528</Words>
  <Application>Microsoft Office PowerPoint</Application>
  <PresentationFormat>Presentazione su schermo (4:3)</PresentationFormat>
  <Paragraphs>610</Paragraphs>
  <Slides>95</Slides>
  <Notes>8</Notes>
  <HiddenSlides>0</HiddenSlides>
  <MMClips>0</MMClips>
  <ScaleCrop>false</ScaleCrop>
  <HeadingPairs>
    <vt:vector size="4" baseType="variant">
      <vt:variant>
        <vt:lpstr>Tema</vt:lpstr>
      </vt:variant>
      <vt:variant>
        <vt:i4>25</vt:i4>
      </vt:variant>
      <vt:variant>
        <vt:lpstr>Titoli diapositive</vt:lpstr>
      </vt:variant>
      <vt:variant>
        <vt:i4>95</vt:i4>
      </vt:variant>
    </vt:vector>
  </HeadingPairs>
  <TitlesOfParts>
    <vt:vector size="120" baseType="lpstr">
      <vt:lpstr>Tema di Office</vt:lpstr>
      <vt:lpstr>1_Tema di Office</vt:lpstr>
      <vt:lpstr>2_Tema di Office</vt:lpstr>
      <vt:lpstr>4_Tema di Office</vt:lpstr>
      <vt:lpstr>5_Tema di Office</vt:lpstr>
      <vt:lpstr>6_Tema di Office</vt:lpstr>
      <vt:lpstr>7_Tema di Office</vt:lpstr>
      <vt:lpstr>8_Tema di Office</vt:lpstr>
      <vt:lpstr>9_Tema di Office</vt:lpstr>
      <vt:lpstr>10_Tema di Office</vt:lpstr>
      <vt:lpstr>11_Tema di Office</vt:lpstr>
      <vt:lpstr>12_Tema di Office</vt:lpstr>
      <vt:lpstr>13_Tema di Office</vt:lpstr>
      <vt:lpstr>14_Tema di Office</vt:lpstr>
      <vt:lpstr>15_Tema di Office</vt:lpstr>
      <vt:lpstr>16_Tema di Office</vt:lpstr>
      <vt:lpstr>17_Tema di Office</vt:lpstr>
      <vt:lpstr>18_Tema di Office</vt:lpstr>
      <vt:lpstr>19_Tema di Office</vt:lpstr>
      <vt:lpstr>20_Tema di Office</vt:lpstr>
      <vt:lpstr>21_Tema di Office</vt:lpstr>
      <vt:lpstr>3_Tema di Office</vt:lpstr>
      <vt:lpstr>22_Tema di Office</vt:lpstr>
      <vt:lpstr>23_Tema di Office</vt:lpstr>
      <vt:lpstr>24_Tema di Office</vt:lpstr>
      <vt:lpstr>LA QUESTIONE ECONOMICA IN AFRICA.  TRA SFRUTTAMENTO E SOTTOSVILUPPO</vt:lpstr>
      <vt:lpstr>QUALE IMMAGINE DELL’AFRICA  ? </vt:lpstr>
      <vt:lpstr>Presentazione standard di PowerPoint</vt:lpstr>
      <vt:lpstr>I NUMERI DELL’AFRICA (1)</vt:lpstr>
      <vt:lpstr>I NUMERI DELL’AFRICA (2)</vt:lpstr>
      <vt:lpstr>UN CONTINENTE PLURALE E COMPLESSO</vt:lpstr>
      <vt:lpstr>STORIA ANTICA</vt:lpstr>
      <vt:lpstr>Impero del Ghana</vt:lpstr>
      <vt:lpstr>Impero del Mali</vt:lpstr>
      <vt:lpstr>Impero Songhaï</vt:lpstr>
      <vt:lpstr>Impero Songhaï</vt:lpstr>
      <vt:lpstr>SCHIAVITU’</vt:lpstr>
      <vt:lpstr>LA TRATTA DEGLI SCHIAVI</vt:lpstr>
      <vt:lpstr>Presentazione standard di PowerPoint</vt:lpstr>
      <vt:lpstr>Presentazione standard di PowerPoint</vt:lpstr>
      <vt:lpstr>Presentazione standard di PowerPoint</vt:lpstr>
      <vt:lpstr>Presentazione standard di PowerPoint</vt:lpstr>
      <vt:lpstr>COLONIALISMO</vt:lpstr>
      <vt:lpstr>Presentazione standard di PowerPoint</vt:lpstr>
      <vt:lpstr>Presentazione standard di PowerPoint</vt:lpstr>
      <vt:lpstr>         </vt:lpstr>
      <vt:lpstr>Presentazione standard di PowerPoint</vt:lpstr>
      <vt:lpstr>INDIPENDENZE</vt:lpstr>
      <vt:lpstr>INDIPENDENZE CONCESSE &amp; CONQUISTATE</vt:lpstr>
      <vt:lpstr>Presentazione standard di PowerPoint</vt:lpstr>
      <vt:lpstr>SETTORI DI PRODUZIONE</vt:lpstr>
      <vt:lpstr>UN’ECONOMIA DINAMICA</vt:lpstr>
      <vt:lpstr>AFRICA, RISERVA ALIMENTARE DEL PIANETA</vt:lpstr>
      <vt:lpstr>Dipendenza dai prodotti primari esportati</vt:lpstr>
      <vt:lpstr> % MATERIE PRIME NELLE ESPORTAZIONI TOTALI 2007</vt:lpstr>
      <vt:lpstr>SVILUPPO E SOTTOSVILUPPO</vt:lpstr>
      <vt:lpstr>NEOCOLONIALISMO IN AFRICA (1)</vt:lpstr>
      <vt:lpstr>NEOCOLONIALISMO IN AFRICA (2)</vt:lpstr>
      <vt:lpstr>Neocolonialismo  in campo agricolo  </vt:lpstr>
      <vt:lpstr>OGM, ESEMPIO DI NEOCOLONIALISMO</vt:lpstr>
      <vt:lpstr>L’ACCAPARRAMENTO DELLE TERRE (1) </vt:lpstr>
      <vt:lpstr>L’ACCAPARRAMENTO DELLE TERRE (2)</vt:lpstr>
      <vt:lpstr>L’ACCAPARRAMENTO DELLE TERRE (3)</vt:lpstr>
      <vt:lpstr>L’ACCAPARRAMENTO DELLE TERRE (4)</vt:lpstr>
      <vt:lpstr>L’ACCAPARRAMENTO DELLE TERRE (5)</vt:lpstr>
      <vt:lpstr>L’ACCAPARRAMENTO DELLE TERRE (6)</vt:lpstr>
      <vt:lpstr>LA MINACCIA DEGLI AGRO CARBURANTI (1)</vt:lpstr>
      <vt:lpstr>LA MINACCIA DEGLI AGRO CARBURANTI (2)</vt:lpstr>
      <vt:lpstr>LA MINACCIA DEGLI AGRO CARBURANTI (3)</vt:lpstr>
      <vt:lpstr>LA MINACCIA DEGLI AGRO CARBURANTI (4)</vt:lpstr>
      <vt:lpstr>Presentazione standard di PowerPoint</vt:lpstr>
      <vt:lpstr>I PIANI DI AGGIUSTAMENTO STRUTTURALE (1)</vt:lpstr>
      <vt:lpstr>I PIANI DI AGGIUSTAMENTO STRUTTURALE (2)</vt:lpstr>
      <vt:lpstr>I PIANI DI AGGIUSTAMENTO STRUTTURALE (3)</vt:lpstr>
      <vt:lpstr>I PIANI DI AGGIUSTAMENTO STRUTTURALE (4)</vt:lpstr>
      <vt:lpstr>Presentazione standard di PowerPoint</vt:lpstr>
      <vt:lpstr>Presentazione standard di PowerPoint</vt:lpstr>
      <vt:lpstr>Il DEBITO AFRICANO (1)</vt:lpstr>
      <vt:lpstr>Il DEBITO AFRICANO (2)</vt:lpstr>
      <vt:lpstr>IL FRANCO CFA (1)</vt:lpstr>
      <vt:lpstr>Presentazione standard di PowerPoint</vt:lpstr>
      <vt:lpstr>IL FRANCO CFA (2)</vt:lpstr>
      <vt:lpstr>IL FRANCO CFA (3)</vt:lpstr>
      <vt:lpstr>IL FRANCO CFA CAMBIA NOME</vt:lpstr>
      <vt:lpstr>LA CRISI FINANZIARIA MINACCIA L’AFRICA (1)</vt:lpstr>
      <vt:lpstr>LA CRISI FINANZIARIA MINACCIA L’AFRICA (2)</vt:lpstr>
      <vt:lpstr>LA CRISI FINANZIARIA MINACCIA L’AFRICA (3)</vt:lpstr>
      <vt:lpstr>PROBLEMATICHE VARIE</vt:lpstr>
      <vt:lpstr>Migrazioni interne</vt:lpstr>
      <vt:lpstr>QUALE COOPERAZIONE CON L’AFRICA E IN AFRICA</vt:lpstr>
      <vt:lpstr>COOPERAZIONE CINA-AFRICA (1)</vt:lpstr>
      <vt:lpstr>COOPERAZIONE CINA-AFRICA (2)</vt:lpstr>
      <vt:lpstr>COOPERAZIONE CINA-AFRICA (3)</vt:lpstr>
      <vt:lpstr>COOPERAZIONE INDIA-AFRICA (1)</vt:lpstr>
      <vt:lpstr>COOPERAZIONE INDIA-AFRICA (2)</vt:lpstr>
      <vt:lpstr>COOPERAZIONE RUSSIA AFRICA (1)</vt:lpstr>
      <vt:lpstr>COOPERAZIONE RUSSIA AFRICA (2)</vt:lpstr>
      <vt:lpstr>VERTICE DI SOCHI 23-24 OTTOBRE 2019 </vt:lpstr>
      <vt:lpstr>COOPERAZIONE TURCHIA – AFRICA (1)</vt:lpstr>
      <vt:lpstr>COOPERAZIONE TURCHIA – AFRICA (2)</vt:lpstr>
      <vt:lpstr>COOPERAZIONE TURCHIA – AFRICA (3)</vt:lpstr>
      <vt:lpstr>COOPERAZIONE BRASILE - AFRICA</vt:lpstr>
      <vt:lpstr>QUALE COOPERAZIONE VUOLE L’AFRICA </vt:lpstr>
      <vt:lpstr>1. Il RISPETTO (1)</vt:lpstr>
      <vt:lpstr>1. Il RISPETTO (2)</vt:lpstr>
      <vt:lpstr>2. È TUTTA EMERGENZA ? </vt:lpstr>
      <vt:lpstr>3. IMPARARE LA LINGUA LOCALE</vt:lpstr>
      <vt:lpstr>4. INTERVENTO SUI TEMPI LUNGHI </vt:lpstr>
      <vt:lpstr>5. LO STILE DI VITA</vt:lpstr>
      <vt:lpstr>6. FAVORIRE L’AUTOSVILUPPO </vt:lpstr>
      <vt:lpstr>7. AUTOPROMOZIONE – ASSISTENZA – ASSISTENZIALISMO (1)</vt:lpstr>
      <vt:lpstr>7. AUTOPROMOZIONE – ASSISTENZA – ASSISTENZIALISMO (2)</vt:lpstr>
      <vt:lpstr>7. AUTOPROMOZIONE – ASSISTENZA – ASSISTENZIALISMO (3)</vt:lpstr>
      <vt:lpstr>7. AUTOPROMOZIONE – ASSISTENZA –ASSISTENZIALISMO (4)</vt:lpstr>
      <vt:lpstr>8. ORIENTAMENTO ALL’EDUCAZIONE </vt:lpstr>
      <vt:lpstr>9. METTERSI IN ASCOLTO (1)</vt:lpstr>
      <vt:lpstr>9. METTERSI IN ASCOLTO (2)</vt:lpstr>
      <vt:lpstr>10. INTERVENTI TEST </vt:lpstr>
      <vt:lpstr>11. TRASPARENZA </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QUESTIONE ECONOMICA IN AFRICA TRA SFRUTTAMENTO E SOTTOSVILUPPO</dc:title>
  <dc:creator>Gabri</dc:creator>
  <cp:lastModifiedBy>Gabri</cp:lastModifiedBy>
  <cp:revision>65</cp:revision>
  <dcterms:created xsi:type="dcterms:W3CDTF">2020-01-24T17:57:57Z</dcterms:created>
  <dcterms:modified xsi:type="dcterms:W3CDTF">2020-01-27T15:21:19Z</dcterms:modified>
</cp:coreProperties>
</file>